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3" d="100"/>
          <a:sy n="63" d="100"/>
        </p:scale>
        <p:origin x="-264" y="0"/>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8F0E9473-CB1C-4D63-9FBA-4F849B22E313}" type="datetimeFigureOut">
              <a:rPr lang="en-IN" smtClean="0"/>
              <a:t>04-07-2025</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86F615AA-257A-4BBB-8F65-D1099E15E9CC}" type="slidenum">
              <a:rPr lang="en-IN" smtClean="0"/>
              <a:t>‹#›</a:t>
            </a:fld>
            <a:endParaRPr lang="en-IN"/>
          </a:p>
        </p:txBody>
      </p:sp>
    </p:spTree>
    <p:extLst>
      <p:ext uri="{BB962C8B-B14F-4D97-AF65-F5344CB8AC3E}">
        <p14:creationId xmlns:p14="http://schemas.microsoft.com/office/powerpoint/2010/main" val="26406306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931814"/>
            <a:ext cx="7468553" cy="1847731"/>
          </a:xfrm>
          <a:prstGeom prst="rect">
            <a:avLst/>
          </a:prstGeom>
          <a:noFill/>
          <a:ln/>
        </p:spPr>
        <p:txBody>
          <a:bodyPr wrap="square" lIns="0" tIns="0" rIns="0" bIns="0" rtlCol="0" anchor="t"/>
          <a:lstStyle/>
          <a:p>
            <a:pPr marL="0" indent="0" algn="l">
              <a:lnSpc>
                <a:spcPts val="485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Data Analytics for E-commerce: The ISKCON Divine Cart Case Study</a:t>
            </a:r>
            <a:endParaRPr lang="en-US" sz="3850" dirty="0"/>
          </a:p>
        </p:txBody>
      </p:sp>
      <p:sp>
        <p:nvSpPr>
          <p:cNvPr id="4" name="Text 1"/>
          <p:cNvSpPr/>
          <p:nvPr/>
        </p:nvSpPr>
        <p:spPr>
          <a:xfrm>
            <a:off x="837724" y="5028128"/>
            <a:ext cx="7468553" cy="335042"/>
          </a:xfrm>
          <a:prstGeom prst="rect">
            <a:avLst/>
          </a:prstGeom>
          <a:noFill/>
          <a:ln/>
        </p:spPr>
        <p:txBody>
          <a:bodyPr wrap="none" lIns="0" tIns="0" rIns="0" bIns="0" rtlCol="0" anchor="t"/>
          <a:lstStyle/>
          <a:p>
            <a:pPr marL="0" indent="0" algn="l">
              <a:lnSpc>
                <a:spcPts val="2600"/>
              </a:lnSpc>
              <a:buNone/>
            </a:pPr>
            <a:r>
              <a:rPr lang="en-US" sz="1600" b="1" i="1" dirty="0">
                <a:solidFill>
                  <a:srgbClr val="FF00FF"/>
                </a:solidFill>
                <a:latin typeface="Source Sans Pro" pitchFamily="34" charset="0"/>
                <a:ea typeface="Source Sans Pro" pitchFamily="34" charset="-122"/>
                <a:cs typeface="Source Sans Pro" pitchFamily="34" charset="-120"/>
              </a:rPr>
              <a:t>Prepared by Prapti Mishra, a Krishna </a:t>
            </a:r>
            <a:r>
              <a:rPr lang="en-US" sz="1600" b="1" i="1" dirty="0" smtClean="0">
                <a:solidFill>
                  <a:srgbClr val="FF00FF"/>
                </a:solidFill>
                <a:latin typeface="Source Sans Pro" pitchFamily="34" charset="0"/>
                <a:ea typeface="Source Sans Pro" pitchFamily="34" charset="-122"/>
                <a:cs typeface="Source Sans Pro" pitchFamily="34" charset="-120"/>
              </a:rPr>
              <a:t>Devotee</a:t>
            </a:r>
          </a:p>
          <a:p>
            <a:pPr>
              <a:lnSpc>
                <a:spcPts val="2600"/>
              </a:lnSpc>
            </a:pPr>
            <a:endParaRPr lang="en-US" sz="1600" b="1" dirty="0" smtClean="0"/>
          </a:p>
          <a:p>
            <a:pPr>
              <a:lnSpc>
                <a:spcPts val="2600"/>
              </a:lnSpc>
            </a:pPr>
            <a:endParaRPr lang="en-US" sz="1600" b="1" dirty="0"/>
          </a:p>
          <a:p>
            <a:pPr>
              <a:lnSpc>
                <a:spcPts val="2600"/>
              </a:lnSpc>
            </a:pPr>
            <a:r>
              <a:rPr lang="vi-VN" sz="1600" b="1" dirty="0" smtClean="0"/>
              <a:t>Hāré Kr̥ṣṇa Hāré Kr̥ṣṇa, Kr̥ṣṇa Kr̥ṣṇa Hāré Hāré</a:t>
            </a:r>
            <a:r>
              <a:rPr lang="vi-VN" sz="1600" dirty="0" smtClean="0"/>
              <a:t/>
            </a:r>
            <a:br>
              <a:rPr lang="vi-VN" sz="1600" dirty="0" smtClean="0"/>
            </a:br>
            <a:r>
              <a:rPr lang="vi-VN" sz="1600" b="1" dirty="0" smtClean="0"/>
              <a:t>Hāré Rāma Hāré Rāma, Rāma Rāma Hāré Hāré</a:t>
            </a:r>
            <a:endParaRPr lang="en-US" sz="1600" b="1" dirty="0">
              <a:solidFill>
                <a:srgbClr val="272525"/>
              </a:solidFill>
              <a:latin typeface="Source Sans Pro" pitchFamily="34" charset="0"/>
              <a:ea typeface="Source Sans Pro"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18184"/>
          </a:xfrm>
          <a:prstGeom prst="rect">
            <a:avLst/>
          </a:prstGeom>
        </p:spPr>
      </p:pic>
      <p:sp>
        <p:nvSpPr>
          <p:cNvPr id="3" name="Text 0"/>
          <p:cNvSpPr/>
          <p:nvPr/>
        </p:nvSpPr>
        <p:spPr>
          <a:xfrm>
            <a:off x="837724" y="3477339"/>
            <a:ext cx="9282708"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Question 2: Coupon Code Impact Analysis</a:t>
            </a:r>
            <a:endParaRPr lang="en-US" sz="3850" dirty="0"/>
          </a:p>
        </p:txBody>
      </p:sp>
      <p:sp>
        <p:nvSpPr>
          <p:cNvPr id="4" name="Text 1"/>
          <p:cNvSpPr/>
          <p:nvPr/>
        </p:nvSpPr>
        <p:spPr>
          <a:xfrm>
            <a:off x="837724" y="4407337"/>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To assess the effectiveness of promotional strategies, particularly coupon usage, the management wants to understand the spending habits of different customer segments. Your task is to:</a:t>
            </a:r>
            <a:endParaRPr lang="en-US" sz="1600" dirty="0"/>
          </a:p>
        </p:txBody>
      </p:sp>
      <p:sp>
        <p:nvSpPr>
          <p:cNvPr id="5" name="Text 2"/>
          <p:cNvSpPr/>
          <p:nvPr/>
        </p:nvSpPr>
        <p:spPr>
          <a:xfrm>
            <a:off x="837724" y="5313045"/>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Analyze</a:t>
            </a:r>
            <a:r>
              <a:rPr lang="en-US" sz="1600" dirty="0">
                <a:solidFill>
                  <a:srgbClr val="272525"/>
                </a:solidFill>
                <a:latin typeface="Source Sans Pro" pitchFamily="34" charset="0"/>
                <a:ea typeface="Source Sans Pro" pitchFamily="34" charset="-122"/>
                <a:cs typeface="Source Sans Pro" pitchFamily="34" charset="-120"/>
              </a:rPr>
              <a:t> if users who applied the coupon code </a:t>
            </a:r>
            <a:r>
              <a:rPr lang="en-US" sz="1600" b="1" dirty="0">
                <a:solidFill>
                  <a:srgbClr val="272525"/>
                </a:solidFill>
                <a:latin typeface="Source Sans Pro" pitchFamily="34" charset="0"/>
                <a:ea typeface="Source Sans Pro" pitchFamily="34" charset="-122"/>
                <a:cs typeface="Source Sans Pro" pitchFamily="34" charset="-120"/>
              </a:rPr>
              <a:t>HAREKRISHNA</a:t>
            </a:r>
            <a:r>
              <a:rPr lang="en-US" sz="1600" dirty="0">
                <a:solidFill>
                  <a:srgbClr val="272525"/>
                </a:solidFill>
                <a:latin typeface="Source Sans Pro" pitchFamily="34" charset="0"/>
                <a:ea typeface="Source Sans Pro" pitchFamily="34" charset="-122"/>
                <a:cs typeface="Source Sans Pro" pitchFamily="34" charset="-120"/>
              </a:rPr>
              <a:t> spend more on average.</a:t>
            </a:r>
            <a:endParaRPr lang="en-US" sz="1600" dirty="0"/>
          </a:p>
        </p:txBody>
      </p:sp>
      <p:sp>
        <p:nvSpPr>
          <p:cNvPr id="6" name="Text 3"/>
          <p:cNvSpPr/>
          <p:nvPr/>
        </p:nvSpPr>
        <p:spPr>
          <a:xfrm>
            <a:off x="837724" y="5721310"/>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Compare</a:t>
            </a:r>
            <a:r>
              <a:rPr lang="en-US" sz="1600" dirty="0">
                <a:solidFill>
                  <a:srgbClr val="272525"/>
                </a:solidFill>
                <a:latin typeface="Source Sans Pro" pitchFamily="34" charset="0"/>
                <a:ea typeface="Source Sans Pro" pitchFamily="34" charset="-122"/>
                <a:cs typeface="Source Sans Pro" pitchFamily="34" charset="-120"/>
              </a:rPr>
              <a:t> their average spending with users who did not use any coupon codes.</a:t>
            </a:r>
            <a:endParaRPr lang="en-US" sz="1600" dirty="0"/>
          </a:p>
        </p:txBody>
      </p:sp>
      <p:sp>
        <p:nvSpPr>
          <p:cNvPr id="7" name="Text 4"/>
          <p:cNvSpPr/>
          <p:nvPr/>
        </p:nvSpPr>
        <p:spPr>
          <a:xfrm>
            <a:off x="837724" y="6129576"/>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Utilize the </a:t>
            </a:r>
            <a:r>
              <a:rPr lang="en-US" sz="1600" b="1" dirty="0">
                <a:solidFill>
                  <a:srgbClr val="272525"/>
                </a:solidFill>
                <a:latin typeface="Source Sans Pro" pitchFamily="34" charset="0"/>
                <a:ea typeface="Source Sans Pro" pitchFamily="34" charset="-122"/>
                <a:cs typeface="Source Sans Pro" pitchFamily="34" charset="-120"/>
              </a:rPr>
              <a:t>Orders</a:t>
            </a:r>
            <a:r>
              <a:rPr lang="en-US" sz="1600" dirty="0">
                <a:solidFill>
                  <a:srgbClr val="272525"/>
                </a:solidFill>
                <a:latin typeface="Source Sans Pro" pitchFamily="34" charset="0"/>
                <a:ea typeface="Source Sans Pro" pitchFamily="34" charset="-122"/>
                <a:cs typeface="Source Sans Pro" pitchFamily="34" charset="-120"/>
              </a:rPr>
              <a:t> and </a:t>
            </a:r>
            <a:r>
              <a:rPr lang="en-US" sz="1600" b="1" dirty="0">
                <a:solidFill>
                  <a:srgbClr val="272525"/>
                </a:solidFill>
                <a:latin typeface="Source Sans Pro" pitchFamily="34" charset="0"/>
                <a:ea typeface="Source Sans Pro" pitchFamily="34" charset="-122"/>
                <a:cs typeface="Source Sans Pro" pitchFamily="34" charset="-120"/>
              </a:rPr>
              <a:t>Coupons</a:t>
            </a:r>
            <a:r>
              <a:rPr lang="en-US" sz="1600" dirty="0">
                <a:solidFill>
                  <a:srgbClr val="272525"/>
                </a:solidFill>
                <a:latin typeface="Source Sans Pro" pitchFamily="34" charset="0"/>
                <a:ea typeface="Source Sans Pro" pitchFamily="34" charset="-122"/>
                <a:cs typeface="Source Sans Pro" pitchFamily="34" charset="-120"/>
              </a:rPr>
              <a:t> tables to perform this comparison.</a:t>
            </a:r>
            <a:endParaRPr lang="en-US" sz="1600" dirty="0"/>
          </a:p>
        </p:txBody>
      </p:sp>
      <p:sp>
        <p:nvSpPr>
          <p:cNvPr id="8" name="Text 5"/>
          <p:cNvSpPr/>
          <p:nvPr/>
        </p:nvSpPr>
        <p:spPr>
          <a:xfrm>
            <a:off x="837724" y="6700242"/>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This analysis will provide crucial insights into whether coupon promotions are successfully driving higher overall spending or primarily attracting bargain hunters.</a:t>
            </a:r>
            <a:endParaRPr lang="en-US" sz="1600" dirty="0"/>
          </a:p>
        </p:txBody>
      </p:sp>
      <p:sp>
        <p:nvSpPr>
          <p:cNvPr id="9" name="Rectangle 8"/>
          <p:cNvSpPr/>
          <p:nvPr/>
        </p:nvSpPr>
        <p:spPr>
          <a:xfrm>
            <a:off x="12610681" y="7566409"/>
            <a:ext cx="1889090" cy="66319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2"/>
          <a:stretch>
            <a:fillRect/>
          </a:stretch>
        </p:blipFill>
        <p:spPr>
          <a:xfrm>
            <a:off x="9144000" y="0"/>
            <a:ext cx="5486400" cy="8229600"/>
          </a:xfrm>
          <a:prstGeom prst="rect">
            <a:avLst/>
          </a:prstGeom>
        </p:spPr>
      </p:pic>
      <p:sp>
        <p:nvSpPr>
          <p:cNvPr id="4" name="Shape 2"/>
          <p:cNvSpPr/>
          <p:nvPr/>
        </p:nvSpPr>
        <p:spPr>
          <a:xfrm>
            <a:off x="827365" y="1848962"/>
            <a:ext cx="7489269" cy="2584754"/>
          </a:xfrm>
          <a:prstGeom prst="roundRect">
            <a:avLst>
              <a:gd name="adj" fmla="val 944"/>
            </a:avLst>
          </a:prstGeom>
          <a:solidFill>
            <a:srgbClr val="F0D4F7"/>
          </a:solidFill>
          <a:ln/>
        </p:spPr>
      </p:sp>
      <p:sp>
        <p:nvSpPr>
          <p:cNvPr id="7" name="TextBox 6"/>
          <p:cNvSpPr txBox="1"/>
          <p:nvPr/>
        </p:nvSpPr>
        <p:spPr>
          <a:xfrm>
            <a:off x="827365" y="1879170"/>
            <a:ext cx="7489269" cy="2554545"/>
          </a:xfrm>
          <a:prstGeom prst="rect">
            <a:avLst/>
          </a:prstGeom>
          <a:noFill/>
        </p:spPr>
        <p:txBody>
          <a:bodyPr wrap="square" rtlCol="0">
            <a:spAutoFit/>
          </a:bodyPr>
          <a:lstStyle/>
          <a:p>
            <a:r>
              <a:rPr lang="en-IN" sz="1600" dirty="0">
                <a:latin typeface="Consolas" pitchFamily="49" charset="0"/>
              </a:rPr>
              <a:t>-- Coupon Users</a:t>
            </a:r>
          </a:p>
          <a:p>
            <a:r>
              <a:rPr lang="en-IN" sz="1600" b="1" dirty="0">
                <a:latin typeface="Consolas" pitchFamily="49" charset="0"/>
              </a:rPr>
              <a:t>SELECT</a:t>
            </a:r>
            <a:r>
              <a:rPr lang="en-IN" sz="1600" dirty="0">
                <a:latin typeface="Consolas" pitchFamily="49" charset="0"/>
              </a:rPr>
              <a:t> ROUND(AVG(</a:t>
            </a:r>
            <a:r>
              <a:rPr lang="en-IN" sz="1600" dirty="0" err="1">
                <a:latin typeface="Consolas" pitchFamily="49" charset="0"/>
              </a:rPr>
              <a:t>total_amount</a:t>
            </a:r>
            <a:r>
              <a:rPr lang="en-IN" sz="1600" dirty="0">
                <a:latin typeface="Consolas" pitchFamily="49" charset="0"/>
              </a:rPr>
              <a:t>), 2) AS </a:t>
            </a:r>
            <a:r>
              <a:rPr lang="en-IN" sz="1600" dirty="0" err="1">
                <a:latin typeface="Consolas" pitchFamily="49" charset="0"/>
              </a:rPr>
              <a:t>avg_coupon_order_value</a:t>
            </a:r>
            <a:endParaRPr lang="en-IN" sz="1600" dirty="0">
              <a:latin typeface="Consolas" pitchFamily="49" charset="0"/>
            </a:endParaRPr>
          </a:p>
          <a:p>
            <a:r>
              <a:rPr lang="en-IN" sz="1600" b="1" dirty="0">
                <a:latin typeface="Consolas" pitchFamily="49" charset="0"/>
              </a:rPr>
              <a:t>FROM</a:t>
            </a:r>
            <a:r>
              <a:rPr lang="en-IN" sz="1600" dirty="0">
                <a:latin typeface="Consolas" pitchFamily="49" charset="0"/>
              </a:rPr>
              <a:t> Orders</a:t>
            </a:r>
          </a:p>
          <a:p>
            <a:r>
              <a:rPr lang="en-IN" sz="1600" b="1" dirty="0">
                <a:latin typeface="Consolas" pitchFamily="49" charset="0"/>
              </a:rPr>
              <a:t>WHERE</a:t>
            </a:r>
            <a:r>
              <a:rPr lang="en-IN" sz="1600" dirty="0">
                <a:latin typeface="Consolas" pitchFamily="49" charset="0"/>
              </a:rPr>
              <a:t> </a:t>
            </a:r>
            <a:r>
              <a:rPr lang="en-IN" sz="1600" dirty="0" err="1">
                <a:latin typeface="Consolas" pitchFamily="49" charset="0"/>
              </a:rPr>
              <a:t>coupon_code</a:t>
            </a:r>
            <a:r>
              <a:rPr lang="en-IN" sz="1600" dirty="0">
                <a:latin typeface="Consolas" pitchFamily="49" charset="0"/>
              </a:rPr>
              <a:t> = 'HAREKRISHNA';</a:t>
            </a:r>
          </a:p>
          <a:p>
            <a:r>
              <a:rPr lang="en-IN" sz="1600" dirty="0">
                <a:latin typeface="Consolas" pitchFamily="49" charset="0"/>
              </a:rPr>
              <a:t> </a:t>
            </a:r>
          </a:p>
          <a:p>
            <a:r>
              <a:rPr lang="en-IN" sz="1600" dirty="0">
                <a:latin typeface="Consolas" pitchFamily="49" charset="0"/>
              </a:rPr>
              <a:t>-- Non-Coupon Users</a:t>
            </a:r>
          </a:p>
          <a:p>
            <a:r>
              <a:rPr lang="en-IN" sz="1600" b="1" dirty="0">
                <a:latin typeface="Consolas" pitchFamily="49" charset="0"/>
              </a:rPr>
              <a:t>SELECT</a:t>
            </a:r>
            <a:r>
              <a:rPr lang="en-IN" sz="1600" dirty="0">
                <a:latin typeface="Consolas" pitchFamily="49" charset="0"/>
              </a:rPr>
              <a:t> ROUND(AVG(</a:t>
            </a:r>
            <a:r>
              <a:rPr lang="en-IN" sz="1600" dirty="0" err="1">
                <a:latin typeface="Consolas" pitchFamily="49" charset="0"/>
              </a:rPr>
              <a:t>total_amount</a:t>
            </a:r>
            <a:r>
              <a:rPr lang="en-IN" sz="1600" dirty="0">
                <a:latin typeface="Consolas" pitchFamily="49" charset="0"/>
              </a:rPr>
              <a:t>), 2) </a:t>
            </a:r>
            <a:r>
              <a:rPr lang="en-IN" sz="1600" b="1" dirty="0">
                <a:latin typeface="Consolas" pitchFamily="49" charset="0"/>
              </a:rPr>
              <a:t>AS</a:t>
            </a:r>
            <a:r>
              <a:rPr lang="en-IN" sz="1600" dirty="0">
                <a:latin typeface="Consolas" pitchFamily="49" charset="0"/>
              </a:rPr>
              <a:t> </a:t>
            </a:r>
            <a:r>
              <a:rPr lang="en-IN" sz="1600" dirty="0" err="1">
                <a:latin typeface="Consolas" pitchFamily="49" charset="0"/>
              </a:rPr>
              <a:t>avg_non_coupon_order_value</a:t>
            </a:r>
            <a:endParaRPr lang="en-IN" sz="1600" dirty="0">
              <a:latin typeface="Consolas" pitchFamily="49" charset="0"/>
            </a:endParaRPr>
          </a:p>
          <a:p>
            <a:r>
              <a:rPr lang="en-IN" sz="1600" b="1" dirty="0">
                <a:latin typeface="Consolas" pitchFamily="49" charset="0"/>
              </a:rPr>
              <a:t>FROM</a:t>
            </a:r>
            <a:r>
              <a:rPr lang="en-IN" sz="1600" dirty="0">
                <a:latin typeface="Consolas" pitchFamily="49" charset="0"/>
              </a:rPr>
              <a:t> Orders</a:t>
            </a:r>
          </a:p>
          <a:p>
            <a:r>
              <a:rPr lang="en-IN" sz="1600" b="1" dirty="0">
                <a:latin typeface="Consolas" pitchFamily="49" charset="0"/>
              </a:rPr>
              <a:t>WHERE</a:t>
            </a:r>
            <a:r>
              <a:rPr lang="en-IN" sz="1600" dirty="0">
                <a:latin typeface="Consolas" pitchFamily="49" charset="0"/>
              </a:rPr>
              <a:t> (</a:t>
            </a:r>
            <a:r>
              <a:rPr lang="en-IN" sz="1600" dirty="0" err="1">
                <a:latin typeface="Consolas" pitchFamily="49" charset="0"/>
              </a:rPr>
              <a:t>coupon_code</a:t>
            </a:r>
            <a:r>
              <a:rPr lang="en-IN" sz="1600" dirty="0">
                <a:latin typeface="Consolas" pitchFamily="49" charset="0"/>
              </a:rPr>
              <a:t> IS NULL </a:t>
            </a:r>
            <a:r>
              <a:rPr lang="en-IN" sz="1600" b="1" dirty="0">
                <a:latin typeface="Consolas" pitchFamily="49" charset="0"/>
              </a:rPr>
              <a:t>OR </a:t>
            </a:r>
            <a:r>
              <a:rPr lang="en-IN" sz="1600" dirty="0" err="1">
                <a:latin typeface="Consolas" pitchFamily="49" charset="0"/>
              </a:rPr>
              <a:t>coupon_code</a:t>
            </a:r>
            <a:r>
              <a:rPr lang="en-IN" sz="1600" dirty="0">
                <a:latin typeface="Consolas" pitchFamily="49" charset="0"/>
              </a:rPr>
              <a:t> != 'HAREKRISHNA');</a:t>
            </a:r>
          </a:p>
          <a:p>
            <a:endParaRPr lang="en-IN" sz="1600" dirty="0">
              <a:latin typeface="Consolas" pitchFamily="49" charset="0"/>
            </a:endParaRPr>
          </a:p>
        </p:txBody>
      </p:sp>
      <p:sp>
        <p:nvSpPr>
          <p:cNvPr id="9" name="TextBox 8"/>
          <p:cNvSpPr txBox="1"/>
          <p:nvPr/>
        </p:nvSpPr>
        <p:spPr>
          <a:xfrm>
            <a:off x="827365" y="5617028"/>
            <a:ext cx="7563009" cy="923330"/>
          </a:xfrm>
          <a:prstGeom prst="rect">
            <a:avLst/>
          </a:prstGeom>
          <a:noFill/>
        </p:spPr>
        <p:txBody>
          <a:bodyPr wrap="square" rtlCol="0">
            <a:spAutoFit/>
          </a:bodyPr>
          <a:lstStyle/>
          <a:p>
            <a:r>
              <a:rPr lang="en-US" b="1" dirty="0"/>
              <a:t>Coupon Users</a:t>
            </a:r>
            <a:r>
              <a:rPr lang="en-US" dirty="0"/>
              <a:t> have an Average Order Value of Rupees 450 and </a:t>
            </a:r>
            <a:r>
              <a:rPr lang="en-US" b="1" dirty="0"/>
              <a:t>Non Coupon</a:t>
            </a:r>
            <a:r>
              <a:rPr lang="en-US" dirty="0"/>
              <a:t> </a:t>
            </a:r>
            <a:r>
              <a:rPr lang="en-US" b="1" dirty="0"/>
              <a:t>Users</a:t>
            </a:r>
            <a:r>
              <a:rPr lang="en-US" dirty="0"/>
              <a:t> have an Average Order Value of Rupees 310. </a:t>
            </a:r>
            <a:endParaRPr lang="en-IN" dirty="0"/>
          </a:p>
          <a:p>
            <a:endParaRPr lang="en-IN" dirty="0"/>
          </a:p>
        </p:txBody>
      </p:sp>
    </p:spTree>
    <p:extLst>
      <p:ext uri="{BB962C8B-B14F-4D97-AF65-F5344CB8AC3E}">
        <p14:creationId xmlns:p14="http://schemas.microsoft.com/office/powerpoint/2010/main" val="3270405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2618184"/>
          </a:xfrm>
          <a:prstGeom prst="rect">
            <a:avLst/>
          </a:prstGeom>
        </p:spPr>
      </p:pic>
      <p:pic>
        <p:nvPicPr>
          <p:cNvPr id="3" name="Image 0" descr="preencoded.png"/>
          <p:cNvPicPr>
            <a:picLocks noChangeAspect="1"/>
          </p:cNvPicPr>
          <p:nvPr/>
        </p:nvPicPr>
        <p:blipFill>
          <a:blip r:embed="rId2"/>
          <a:stretch>
            <a:fillRect/>
          </a:stretch>
        </p:blipFill>
        <p:spPr>
          <a:xfrm>
            <a:off x="0" y="0"/>
            <a:ext cx="14630400" cy="2618184"/>
          </a:xfrm>
          <a:prstGeom prst="rect">
            <a:avLst/>
          </a:prstGeom>
        </p:spPr>
      </p:pic>
      <p:sp>
        <p:nvSpPr>
          <p:cNvPr id="4" name="Text 0"/>
          <p:cNvSpPr/>
          <p:nvPr/>
        </p:nvSpPr>
        <p:spPr>
          <a:xfrm>
            <a:off x="837724" y="3477339"/>
            <a:ext cx="9282708" cy="615910"/>
          </a:xfrm>
          <a:prstGeom prst="rect">
            <a:avLst/>
          </a:prstGeom>
          <a:noFill/>
          <a:ln/>
        </p:spPr>
        <p:txBody>
          <a:bodyPr wrap="none" lIns="0" tIns="0" rIns="0" bIns="0" rtlCol="0" anchor="t"/>
          <a:lstStyle/>
          <a:p>
            <a:pPr>
              <a:lnSpc>
                <a:spcPts val="4850"/>
              </a:lnSpc>
            </a:pPr>
            <a:r>
              <a:rPr lang="en-US" sz="3850" dirty="0">
                <a:solidFill>
                  <a:srgbClr val="000000"/>
                </a:solidFill>
                <a:latin typeface="Source Serif Pro Semi Bold" pitchFamily="34" charset="0"/>
                <a:ea typeface="Source Serif Pro Semi Bold" pitchFamily="34" charset="-122"/>
                <a:cs typeface="Source Serif Pro Semi Bold" pitchFamily="34" charset="-120"/>
              </a:rPr>
              <a:t>Question 3</a:t>
            </a:r>
            <a:r>
              <a:rPr lang="en-US" sz="3850" dirty="0" smtClean="0">
                <a:solidFill>
                  <a:srgbClr val="000000"/>
                </a:solidFill>
                <a:latin typeface="Source Serif Pro Semi Bold" pitchFamily="34" charset="0"/>
                <a:ea typeface="Source Serif Pro Semi Bold" pitchFamily="34" charset="-122"/>
                <a:cs typeface="Source Serif Pro Semi Bold" pitchFamily="34" charset="-120"/>
              </a:rPr>
              <a:t>:</a:t>
            </a:r>
            <a:r>
              <a:rPr lang="en-US" sz="4000" dirty="0" smtClean="0"/>
              <a:t>Hourly Demand Pattern for </a:t>
            </a:r>
            <a:r>
              <a:rPr lang="en-US" sz="4000" dirty="0" err="1" smtClean="0"/>
              <a:t>Mahaprasadam</a:t>
            </a:r>
            <a:endParaRPr lang="en-US" sz="3850" dirty="0"/>
          </a:p>
        </p:txBody>
      </p:sp>
      <p:sp>
        <p:nvSpPr>
          <p:cNvPr id="5" name="Text 1"/>
          <p:cNvSpPr/>
          <p:nvPr/>
        </p:nvSpPr>
        <p:spPr>
          <a:xfrm>
            <a:off x="837724" y="4407337"/>
            <a:ext cx="12954952" cy="670084"/>
          </a:xfrm>
          <a:prstGeom prst="rect">
            <a:avLst/>
          </a:prstGeom>
          <a:noFill/>
          <a:ln/>
        </p:spPr>
        <p:txBody>
          <a:bodyPr wrap="square" lIns="0" tIns="0" rIns="0" bIns="0" rtlCol="0" anchor="t"/>
          <a:lstStyle/>
          <a:p>
            <a:pPr>
              <a:lnSpc>
                <a:spcPts val="2600"/>
              </a:lnSpc>
            </a:pPr>
            <a:r>
              <a:rPr lang="en-US" sz="1600" dirty="0" smtClean="0">
                <a:latin typeface="Source Sans Pro"/>
                <a:ea typeface="Source Sans Pro"/>
              </a:rPr>
              <a:t>To improve kitchen operations and resource planning, ISKCON Divine Cart wants to analyze </a:t>
            </a:r>
            <a:r>
              <a:rPr lang="en-US" sz="1600" b="1" dirty="0" smtClean="0">
                <a:latin typeface="Source Sans Pro"/>
                <a:ea typeface="Source Sans Pro"/>
              </a:rPr>
              <a:t>when</a:t>
            </a:r>
            <a:r>
              <a:rPr lang="en-US" sz="1600" dirty="0" smtClean="0">
                <a:latin typeface="Source Sans Pro"/>
                <a:ea typeface="Source Sans Pro"/>
              </a:rPr>
              <a:t> customers most frequently order </a:t>
            </a:r>
            <a:r>
              <a:rPr lang="en-US" sz="1600" b="1" dirty="0" err="1" smtClean="0">
                <a:latin typeface="Source Sans Pro"/>
                <a:ea typeface="Source Sans Pro"/>
              </a:rPr>
              <a:t>Mahaprasadam</a:t>
            </a:r>
            <a:r>
              <a:rPr lang="en-US" sz="1600" dirty="0" smtClean="0">
                <a:latin typeface="Source Sans Pro"/>
                <a:ea typeface="Source Sans Pro"/>
              </a:rPr>
              <a:t>. Understanding peak demand hours can help optimize food preparation, delivery logistics, and staffing. Your task is to:</a:t>
            </a:r>
            <a:endParaRPr lang="en-US" sz="1600" dirty="0">
              <a:latin typeface="Source Sans Pro"/>
              <a:ea typeface="Source Sans Pro"/>
            </a:endParaRPr>
          </a:p>
        </p:txBody>
      </p:sp>
      <p:sp>
        <p:nvSpPr>
          <p:cNvPr id="6" name="Text 2"/>
          <p:cNvSpPr/>
          <p:nvPr/>
        </p:nvSpPr>
        <p:spPr>
          <a:xfrm>
            <a:off x="837724" y="5313045"/>
            <a:ext cx="12954952" cy="335042"/>
          </a:xfrm>
          <a:prstGeom prst="rect">
            <a:avLst/>
          </a:prstGeom>
          <a:noFill/>
          <a:ln/>
        </p:spPr>
        <p:txBody>
          <a:bodyPr wrap="none" lIns="0" tIns="0" rIns="0" bIns="0" rtlCol="0" anchor="t"/>
          <a:lstStyle/>
          <a:p>
            <a:pPr marL="342900" indent="-342900">
              <a:lnSpc>
                <a:spcPts val="2600"/>
              </a:lnSpc>
              <a:buSzPct val="100000"/>
              <a:buChar char="•"/>
            </a:pPr>
            <a:r>
              <a:rPr lang="en-US" sz="1600" b="1" dirty="0" smtClean="0">
                <a:latin typeface="Source Sans Pro"/>
                <a:ea typeface="Source Sans Pro"/>
              </a:rPr>
              <a:t>Analyze</a:t>
            </a:r>
            <a:r>
              <a:rPr lang="en-US" sz="1600" dirty="0" smtClean="0">
                <a:latin typeface="Source Sans Pro"/>
                <a:ea typeface="Source Sans Pro"/>
              </a:rPr>
              <a:t> the number of </a:t>
            </a:r>
            <a:r>
              <a:rPr lang="en-US" sz="1600" dirty="0" err="1" smtClean="0">
                <a:latin typeface="Source Sans Pro"/>
                <a:ea typeface="Source Sans Pro"/>
              </a:rPr>
              <a:t>Mahaprasadam</a:t>
            </a:r>
            <a:r>
              <a:rPr lang="en-US" sz="1600" dirty="0" smtClean="0">
                <a:latin typeface="Source Sans Pro"/>
                <a:ea typeface="Source Sans Pro"/>
              </a:rPr>
              <a:t> items ordered across different hours of the day.</a:t>
            </a:r>
            <a:endParaRPr lang="en-US" sz="1600" dirty="0">
              <a:latin typeface="Source Sans Pro"/>
              <a:ea typeface="Source Sans Pro"/>
            </a:endParaRPr>
          </a:p>
        </p:txBody>
      </p:sp>
      <p:sp>
        <p:nvSpPr>
          <p:cNvPr id="7" name="Text 3"/>
          <p:cNvSpPr/>
          <p:nvPr/>
        </p:nvSpPr>
        <p:spPr>
          <a:xfrm>
            <a:off x="837724" y="5748651"/>
            <a:ext cx="12954952" cy="335042"/>
          </a:xfrm>
          <a:prstGeom prst="rect">
            <a:avLst/>
          </a:prstGeom>
          <a:noFill/>
          <a:ln/>
        </p:spPr>
        <p:txBody>
          <a:bodyPr wrap="none" lIns="0" tIns="0" rIns="0" bIns="0" rtlCol="0" anchor="t"/>
          <a:lstStyle/>
          <a:p>
            <a:pPr marL="342900" indent="-342900">
              <a:lnSpc>
                <a:spcPts val="2600"/>
              </a:lnSpc>
              <a:buSzPct val="100000"/>
              <a:buChar char="•"/>
            </a:pPr>
            <a:r>
              <a:rPr lang="en-US" sz="1600" b="1" dirty="0" smtClean="0">
                <a:latin typeface="Source Sans Pro"/>
                <a:ea typeface="Source Sans Pro"/>
              </a:rPr>
              <a:t>Identify</a:t>
            </a:r>
            <a:r>
              <a:rPr lang="en-US" sz="1600" dirty="0" smtClean="0">
                <a:latin typeface="Source Sans Pro"/>
                <a:ea typeface="Source Sans Pro"/>
              </a:rPr>
              <a:t> peak hours where the demand is highest</a:t>
            </a:r>
            <a:r>
              <a:rPr lang="en-US" sz="1600" dirty="0" smtClean="0"/>
              <a:t>.</a:t>
            </a:r>
            <a:endParaRPr lang="en-US" sz="1600" dirty="0"/>
          </a:p>
        </p:txBody>
      </p:sp>
      <p:sp>
        <p:nvSpPr>
          <p:cNvPr id="8" name="Text 4"/>
          <p:cNvSpPr/>
          <p:nvPr/>
        </p:nvSpPr>
        <p:spPr>
          <a:xfrm>
            <a:off x="837724" y="6129576"/>
            <a:ext cx="12954952" cy="335042"/>
          </a:xfrm>
          <a:prstGeom prst="rect">
            <a:avLst/>
          </a:prstGeom>
          <a:noFill/>
          <a:ln/>
        </p:spPr>
        <p:txBody>
          <a:bodyPr wrap="none" lIns="0" tIns="0" rIns="0" bIns="0" rtlCol="0" anchor="t"/>
          <a:lstStyle/>
          <a:p>
            <a:pPr marL="342900" indent="-342900">
              <a:lnSpc>
                <a:spcPts val="2600"/>
              </a:lnSpc>
              <a:buSzPct val="100000"/>
              <a:buChar char="•"/>
            </a:pPr>
            <a:r>
              <a:rPr lang="en-US" sz="1600" b="1" dirty="0" smtClean="0">
                <a:latin typeface="Source Sans Pro"/>
                <a:ea typeface="Source Sans Pro"/>
              </a:rPr>
              <a:t>Utilize</a:t>
            </a:r>
            <a:r>
              <a:rPr lang="en-US" sz="1600" dirty="0" smtClean="0">
                <a:latin typeface="Source Sans Pro"/>
                <a:ea typeface="Source Sans Pro"/>
              </a:rPr>
              <a:t> the Orders, </a:t>
            </a:r>
            <a:r>
              <a:rPr lang="en-US" sz="1600" dirty="0" err="1" smtClean="0">
                <a:latin typeface="Source Sans Pro"/>
                <a:ea typeface="Source Sans Pro"/>
              </a:rPr>
              <a:t>OrderItems</a:t>
            </a:r>
            <a:r>
              <a:rPr lang="en-US" sz="1600" dirty="0" smtClean="0">
                <a:latin typeface="Source Sans Pro"/>
                <a:ea typeface="Source Sans Pro"/>
              </a:rPr>
              <a:t>, and Products tables with time functions to extract and group data.</a:t>
            </a:r>
            <a:endParaRPr lang="en-US" sz="1600" dirty="0">
              <a:latin typeface="Source Sans Pro"/>
              <a:ea typeface="Source Sans Pro"/>
            </a:endParaRPr>
          </a:p>
        </p:txBody>
      </p:sp>
      <p:sp>
        <p:nvSpPr>
          <p:cNvPr id="9" name="Text 5"/>
          <p:cNvSpPr/>
          <p:nvPr/>
        </p:nvSpPr>
        <p:spPr>
          <a:xfrm>
            <a:off x="837724" y="6700242"/>
            <a:ext cx="12954952" cy="670084"/>
          </a:xfrm>
          <a:prstGeom prst="rect">
            <a:avLst/>
          </a:prstGeom>
          <a:noFill/>
          <a:ln/>
        </p:spPr>
        <p:txBody>
          <a:bodyPr wrap="square" lIns="0" tIns="0" rIns="0" bIns="0" rtlCol="0" anchor="t"/>
          <a:lstStyle/>
          <a:p>
            <a:pPr>
              <a:lnSpc>
                <a:spcPts val="2600"/>
              </a:lnSpc>
            </a:pPr>
            <a:r>
              <a:rPr lang="en-US" sz="1600" dirty="0" smtClean="0">
                <a:latin typeface="Source Sans Pro"/>
                <a:ea typeface="Source Sans Pro"/>
              </a:rPr>
              <a:t>This insight can enhance service efficiency and help maintain </a:t>
            </a:r>
            <a:r>
              <a:rPr lang="en-US" sz="1600" dirty="0" err="1" smtClean="0">
                <a:latin typeface="Source Sans Pro"/>
                <a:ea typeface="Source Sans Pro"/>
              </a:rPr>
              <a:t>prasad</a:t>
            </a:r>
            <a:r>
              <a:rPr lang="en-US" sz="1600" dirty="0" smtClean="0">
                <a:latin typeface="Source Sans Pro"/>
                <a:ea typeface="Source Sans Pro"/>
              </a:rPr>
              <a:t> freshness during high-demand periods.</a:t>
            </a:r>
            <a:endParaRPr lang="en-US" sz="1600" dirty="0">
              <a:latin typeface="Source Sans Pro"/>
              <a:ea typeface="Source Sans Pro"/>
            </a:endParaRPr>
          </a:p>
        </p:txBody>
      </p:sp>
      <p:sp>
        <p:nvSpPr>
          <p:cNvPr id="10" name="Rectangle 9"/>
          <p:cNvSpPr/>
          <p:nvPr/>
        </p:nvSpPr>
        <p:spPr>
          <a:xfrm>
            <a:off x="12841793" y="7646796"/>
            <a:ext cx="1678075" cy="50241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739068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9144000" y="0"/>
            <a:ext cx="5486400" cy="8229600"/>
          </a:xfrm>
          <a:prstGeom prst="rect">
            <a:avLst/>
          </a:prstGeom>
        </p:spPr>
      </p:pic>
      <p:sp>
        <p:nvSpPr>
          <p:cNvPr id="3" name="Shape 2"/>
          <p:cNvSpPr/>
          <p:nvPr/>
        </p:nvSpPr>
        <p:spPr>
          <a:xfrm>
            <a:off x="827365" y="1848962"/>
            <a:ext cx="7489269" cy="2584754"/>
          </a:xfrm>
          <a:prstGeom prst="roundRect">
            <a:avLst>
              <a:gd name="adj" fmla="val 944"/>
            </a:avLst>
          </a:prstGeom>
          <a:solidFill>
            <a:srgbClr val="F0D4F7"/>
          </a:solidFill>
          <a:ln/>
        </p:spPr>
      </p:sp>
      <p:sp>
        <p:nvSpPr>
          <p:cNvPr id="5" name="TextBox 4"/>
          <p:cNvSpPr txBox="1"/>
          <p:nvPr/>
        </p:nvSpPr>
        <p:spPr>
          <a:xfrm>
            <a:off x="827365" y="5617028"/>
            <a:ext cx="7563009" cy="1477328"/>
          </a:xfrm>
          <a:prstGeom prst="rect">
            <a:avLst/>
          </a:prstGeom>
          <a:noFill/>
        </p:spPr>
        <p:txBody>
          <a:bodyPr wrap="square" rtlCol="0">
            <a:spAutoFit/>
          </a:bodyPr>
          <a:lstStyle/>
          <a:p>
            <a:r>
              <a:rPr lang="en-US" dirty="0" smtClean="0"/>
              <a:t>The peak ordering time for </a:t>
            </a:r>
            <a:r>
              <a:rPr lang="en-US" b="1" dirty="0" err="1" smtClean="0"/>
              <a:t>Mahaprasadam</a:t>
            </a:r>
            <a:r>
              <a:rPr lang="en-US" dirty="0" smtClean="0"/>
              <a:t> is around lunch hours, with the highest quantity ordered between </a:t>
            </a:r>
            <a:r>
              <a:rPr lang="en-US" b="1" dirty="0" smtClean="0"/>
              <a:t>11 AM to 1 PM</a:t>
            </a:r>
            <a:r>
              <a:rPr lang="en-US" dirty="0" smtClean="0"/>
              <a:t>. Early morning and late evening hours show relatively low demand, indicating focused consumption windows.</a:t>
            </a:r>
          </a:p>
          <a:p>
            <a:endParaRPr lang="en-IN" dirty="0"/>
          </a:p>
        </p:txBody>
      </p:sp>
      <p:pic>
        <p:nvPicPr>
          <p:cNvPr id="6" name="Image 0" descr="preencoded.png"/>
          <p:cNvPicPr>
            <a:picLocks noChangeAspect="1"/>
          </p:cNvPicPr>
          <p:nvPr/>
        </p:nvPicPr>
        <p:blipFill>
          <a:blip r:embed="rId2"/>
          <a:stretch>
            <a:fillRect/>
          </a:stretch>
        </p:blipFill>
        <p:spPr>
          <a:xfrm>
            <a:off x="9296400" y="152400"/>
            <a:ext cx="5486400" cy="8229600"/>
          </a:xfrm>
          <a:prstGeom prst="rect">
            <a:avLst/>
          </a:prstGeom>
        </p:spPr>
      </p:pic>
      <p:sp>
        <p:nvSpPr>
          <p:cNvPr id="7" name="Shape 2"/>
          <p:cNvSpPr/>
          <p:nvPr/>
        </p:nvSpPr>
        <p:spPr>
          <a:xfrm>
            <a:off x="827364" y="1860750"/>
            <a:ext cx="7489269" cy="2584754"/>
          </a:xfrm>
          <a:prstGeom prst="roundRect">
            <a:avLst>
              <a:gd name="adj" fmla="val 944"/>
            </a:avLst>
          </a:prstGeom>
          <a:solidFill>
            <a:srgbClr val="F0D4F7"/>
          </a:solidFill>
          <a:ln/>
        </p:spPr>
      </p:sp>
      <p:sp>
        <p:nvSpPr>
          <p:cNvPr id="11" name="TextBox 10"/>
          <p:cNvSpPr txBox="1"/>
          <p:nvPr/>
        </p:nvSpPr>
        <p:spPr>
          <a:xfrm>
            <a:off x="827365" y="1860750"/>
            <a:ext cx="7489268" cy="2862322"/>
          </a:xfrm>
          <a:prstGeom prst="rect">
            <a:avLst/>
          </a:prstGeom>
          <a:noFill/>
        </p:spPr>
        <p:txBody>
          <a:bodyPr wrap="square" rtlCol="0">
            <a:spAutoFit/>
          </a:bodyPr>
          <a:lstStyle/>
          <a:p>
            <a:r>
              <a:rPr lang="en-IN" dirty="0" smtClean="0"/>
              <a:t>SELECT </a:t>
            </a:r>
          </a:p>
          <a:p>
            <a:r>
              <a:rPr lang="en-IN" dirty="0" smtClean="0"/>
              <a:t>HOUR(</a:t>
            </a:r>
            <a:r>
              <a:rPr lang="en-IN" dirty="0" err="1" smtClean="0"/>
              <a:t>o.order_date</a:t>
            </a:r>
            <a:r>
              <a:rPr lang="en-IN" dirty="0" smtClean="0"/>
              <a:t>) AS </a:t>
            </a:r>
            <a:r>
              <a:rPr lang="en-IN" dirty="0" err="1" smtClean="0"/>
              <a:t>order_hour</a:t>
            </a:r>
            <a:r>
              <a:rPr lang="en-IN" dirty="0" smtClean="0"/>
              <a:t>,</a:t>
            </a:r>
          </a:p>
          <a:p>
            <a:r>
              <a:rPr lang="en-IN" dirty="0" smtClean="0"/>
              <a:t>SUM(</a:t>
            </a:r>
            <a:r>
              <a:rPr lang="en-IN" dirty="0" err="1" smtClean="0"/>
              <a:t>oi.quantity</a:t>
            </a:r>
            <a:r>
              <a:rPr lang="en-IN" dirty="0" smtClean="0"/>
              <a:t>) AS </a:t>
            </a:r>
            <a:r>
              <a:rPr lang="en-IN" dirty="0" err="1" smtClean="0"/>
              <a:t>total_mahaprasadam_items</a:t>
            </a:r>
            <a:endParaRPr lang="en-IN" dirty="0" smtClean="0"/>
          </a:p>
          <a:p>
            <a:r>
              <a:rPr lang="en-IN" dirty="0" smtClean="0"/>
              <a:t>FROM </a:t>
            </a:r>
            <a:r>
              <a:rPr lang="en-IN" dirty="0" err="1" smtClean="0"/>
              <a:t>OrderItems</a:t>
            </a:r>
            <a:r>
              <a:rPr lang="en-IN" dirty="0" smtClean="0"/>
              <a:t> </a:t>
            </a:r>
            <a:r>
              <a:rPr lang="en-IN" dirty="0" err="1" smtClean="0"/>
              <a:t>oi</a:t>
            </a:r>
            <a:endParaRPr lang="en-IN" dirty="0" smtClean="0"/>
          </a:p>
          <a:p>
            <a:r>
              <a:rPr lang="en-IN" dirty="0" smtClean="0"/>
              <a:t>JOIN Orders o ON </a:t>
            </a:r>
            <a:r>
              <a:rPr lang="en-IN" dirty="0" err="1" smtClean="0"/>
              <a:t>oi.order_id</a:t>
            </a:r>
            <a:r>
              <a:rPr lang="en-IN" dirty="0" smtClean="0"/>
              <a:t> = </a:t>
            </a:r>
            <a:r>
              <a:rPr lang="en-IN" dirty="0" err="1" smtClean="0"/>
              <a:t>o.order_id</a:t>
            </a:r>
            <a:endParaRPr lang="en-IN" dirty="0" smtClean="0"/>
          </a:p>
          <a:p>
            <a:r>
              <a:rPr lang="en-IN" dirty="0" smtClean="0"/>
              <a:t>JOIN Products p ON </a:t>
            </a:r>
            <a:r>
              <a:rPr lang="en-IN" dirty="0" err="1" smtClean="0"/>
              <a:t>oi.product_id</a:t>
            </a:r>
            <a:r>
              <a:rPr lang="en-IN" dirty="0" smtClean="0"/>
              <a:t> = </a:t>
            </a:r>
            <a:r>
              <a:rPr lang="en-IN" dirty="0" err="1" smtClean="0"/>
              <a:t>p.product_id</a:t>
            </a:r>
            <a:endParaRPr lang="en-IN" dirty="0" smtClean="0"/>
          </a:p>
          <a:p>
            <a:r>
              <a:rPr lang="en-IN" dirty="0" smtClean="0"/>
              <a:t>WHERE </a:t>
            </a:r>
            <a:r>
              <a:rPr lang="en-IN" dirty="0" err="1" smtClean="0"/>
              <a:t>p.category</a:t>
            </a:r>
            <a:r>
              <a:rPr lang="en-IN" dirty="0" smtClean="0"/>
              <a:t> = '</a:t>
            </a:r>
            <a:r>
              <a:rPr lang="en-IN" dirty="0" err="1" smtClean="0"/>
              <a:t>Mahaprasadam</a:t>
            </a:r>
            <a:r>
              <a:rPr lang="en-IN" dirty="0" smtClean="0"/>
              <a:t>'</a:t>
            </a:r>
          </a:p>
          <a:p>
            <a:r>
              <a:rPr lang="en-IN" dirty="0" smtClean="0"/>
              <a:t>GROUP BY </a:t>
            </a:r>
            <a:r>
              <a:rPr lang="en-IN" dirty="0" err="1" smtClean="0"/>
              <a:t>order_hour</a:t>
            </a:r>
            <a:endParaRPr lang="en-IN" dirty="0" smtClean="0"/>
          </a:p>
          <a:p>
            <a:r>
              <a:rPr lang="en-IN" dirty="0" smtClean="0"/>
              <a:t>ORDER BY </a:t>
            </a:r>
            <a:r>
              <a:rPr lang="en-IN" dirty="0" err="1" smtClean="0"/>
              <a:t>order_hour</a:t>
            </a:r>
            <a:r>
              <a:rPr lang="en-IN" dirty="0" smtClean="0"/>
              <a:t>;</a:t>
            </a:r>
          </a:p>
          <a:p>
            <a:endParaRPr lang="en-IN" dirty="0"/>
          </a:p>
        </p:txBody>
      </p:sp>
    </p:spTree>
    <p:extLst>
      <p:ext uri="{BB962C8B-B14F-4D97-AF65-F5344CB8AC3E}">
        <p14:creationId xmlns:p14="http://schemas.microsoft.com/office/powerpoint/2010/main" val="25097910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2"/>
          <a:stretch>
            <a:fillRect/>
          </a:stretch>
        </p:blipFill>
        <p:spPr>
          <a:xfrm>
            <a:off x="0" y="0"/>
            <a:ext cx="14630400" cy="2618184"/>
          </a:xfrm>
          <a:prstGeom prst="rect">
            <a:avLst/>
          </a:prstGeom>
        </p:spPr>
      </p:pic>
      <p:pic>
        <p:nvPicPr>
          <p:cNvPr id="4" name="Image 0" descr="preencoded.png"/>
          <p:cNvPicPr>
            <a:picLocks noChangeAspect="1"/>
          </p:cNvPicPr>
          <p:nvPr/>
        </p:nvPicPr>
        <p:blipFill>
          <a:blip r:embed="rId2"/>
          <a:stretch>
            <a:fillRect/>
          </a:stretch>
        </p:blipFill>
        <p:spPr>
          <a:xfrm>
            <a:off x="0" y="0"/>
            <a:ext cx="14630400" cy="2618184"/>
          </a:xfrm>
          <a:prstGeom prst="rect">
            <a:avLst/>
          </a:prstGeom>
        </p:spPr>
      </p:pic>
      <p:sp>
        <p:nvSpPr>
          <p:cNvPr id="5" name="Text 0"/>
          <p:cNvSpPr/>
          <p:nvPr/>
        </p:nvSpPr>
        <p:spPr>
          <a:xfrm>
            <a:off x="837724" y="3477339"/>
            <a:ext cx="9282708" cy="615910"/>
          </a:xfrm>
          <a:prstGeom prst="rect">
            <a:avLst/>
          </a:prstGeom>
          <a:noFill/>
          <a:ln/>
        </p:spPr>
        <p:txBody>
          <a:bodyPr wrap="none" lIns="0" tIns="0" rIns="0" bIns="0" rtlCol="0" anchor="t"/>
          <a:lstStyle/>
          <a:p>
            <a:pPr>
              <a:lnSpc>
                <a:spcPts val="4850"/>
              </a:lnSpc>
            </a:pPr>
            <a:r>
              <a:rPr lang="en-US" sz="3850" dirty="0">
                <a:solidFill>
                  <a:srgbClr val="000000"/>
                </a:solidFill>
                <a:latin typeface="Source Serif Pro Semi Bold" pitchFamily="34" charset="0"/>
                <a:ea typeface="Source Serif Pro Semi Bold" pitchFamily="34" charset="-122"/>
                <a:cs typeface="Source Serif Pro Semi Bold" pitchFamily="34" charset="-120"/>
              </a:rPr>
              <a:t>Question </a:t>
            </a:r>
            <a:r>
              <a:rPr lang="en-US" sz="3850" dirty="0" smtClean="0">
                <a:solidFill>
                  <a:srgbClr val="000000"/>
                </a:solidFill>
                <a:latin typeface="Source Serif Pro Semi Bold" pitchFamily="34" charset="0"/>
                <a:ea typeface="Source Serif Pro Semi Bold" pitchFamily="34" charset="-122"/>
                <a:cs typeface="Source Serif Pro Semi Bold" pitchFamily="34" charset="-120"/>
              </a:rPr>
              <a:t>4:</a:t>
            </a:r>
            <a:r>
              <a:rPr lang="en-IN" sz="4000" dirty="0" smtClean="0"/>
              <a:t>Identification of Unsold Products</a:t>
            </a:r>
            <a:endParaRPr lang="en-US" sz="3850" dirty="0"/>
          </a:p>
        </p:txBody>
      </p:sp>
      <p:sp>
        <p:nvSpPr>
          <p:cNvPr id="6" name="Text 1"/>
          <p:cNvSpPr/>
          <p:nvPr/>
        </p:nvSpPr>
        <p:spPr>
          <a:xfrm>
            <a:off x="837724" y="4407337"/>
            <a:ext cx="12954952" cy="670084"/>
          </a:xfrm>
          <a:prstGeom prst="rect">
            <a:avLst/>
          </a:prstGeom>
          <a:noFill/>
          <a:ln/>
        </p:spPr>
        <p:txBody>
          <a:bodyPr wrap="square" lIns="0" tIns="0" rIns="0" bIns="0" rtlCol="0" anchor="t"/>
          <a:lstStyle/>
          <a:p>
            <a:pPr>
              <a:lnSpc>
                <a:spcPts val="2600"/>
              </a:lnSpc>
            </a:pPr>
            <a:r>
              <a:rPr lang="en-US" sz="1600" dirty="0" smtClean="0">
                <a:latin typeface="Source Sans Pro"/>
              </a:rPr>
              <a:t>The management wants to identify products that have never been purchased by any user. This could indicate lack of visibility, pricing issues, or low relevance. Your task is to:</a:t>
            </a:r>
            <a:endParaRPr lang="en-US" sz="1600" dirty="0">
              <a:latin typeface="Source Sans Pro"/>
              <a:ea typeface="Source Sans Pro"/>
            </a:endParaRPr>
          </a:p>
        </p:txBody>
      </p:sp>
      <p:sp>
        <p:nvSpPr>
          <p:cNvPr id="7" name="Text 2"/>
          <p:cNvSpPr/>
          <p:nvPr/>
        </p:nvSpPr>
        <p:spPr>
          <a:xfrm>
            <a:off x="837724" y="5313045"/>
            <a:ext cx="12954952" cy="335042"/>
          </a:xfrm>
          <a:prstGeom prst="rect">
            <a:avLst/>
          </a:prstGeom>
          <a:noFill/>
          <a:ln/>
        </p:spPr>
        <p:txBody>
          <a:bodyPr wrap="none" lIns="0" tIns="0" rIns="0" bIns="0" rtlCol="0" anchor="t"/>
          <a:lstStyle/>
          <a:p>
            <a:pPr marL="342900" indent="-342900">
              <a:lnSpc>
                <a:spcPts val="2600"/>
              </a:lnSpc>
              <a:buSzPct val="100000"/>
              <a:buChar char="•"/>
            </a:pPr>
            <a:r>
              <a:rPr lang="en-US" sz="1600" b="1" dirty="0" smtClean="0">
                <a:latin typeface="Source Sans Pro"/>
              </a:rPr>
              <a:t>List</a:t>
            </a:r>
            <a:r>
              <a:rPr lang="en-US" sz="1600" dirty="0" smtClean="0">
                <a:latin typeface="Source Sans Pro"/>
              </a:rPr>
              <a:t> all products that have never been included in any customer order.</a:t>
            </a:r>
            <a:endParaRPr lang="en-US" sz="1600" dirty="0">
              <a:latin typeface="Source Sans Pro"/>
              <a:ea typeface="Source Sans Pro"/>
            </a:endParaRPr>
          </a:p>
        </p:txBody>
      </p:sp>
      <p:sp>
        <p:nvSpPr>
          <p:cNvPr id="8" name="Text 3"/>
          <p:cNvSpPr/>
          <p:nvPr/>
        </p:nvSpPr>
        <p:spPr>
          <a:xfrm>
            <a:off x="837724" y="5748651"/>
            <a:ext cx="12954952" cy="335042"/>
          </a:xfrm>
          <a:prstGeom prst="rect">
            <a:avLst/>
          </a:prstGeom>
          <a:noFill/>
          <a:ln/>
        </p:spPr>
        <p:txBody>
          <a:bodyPr wrap="none" lIns="0" tIns="0" rIns="0" bIns="0" rtlCol="0" anchor="t"/>
          <a:lstStyle/>
          <a:p>
            <a:pPr marL="342900" indent="-342900">
              <a:lnSpc>
                <a:spcPts val="2600"/>
              </a:lnSpc>
              <a:buSzPct val="100000"/>
              <a:buChar char="•"/>
            </a:pPr>
            <a:r>
              <a:rPr lang="en-US" sz="1600" b="1" dirty="0" smtClean="0">
                <a:latin typeface="Source Sans Pro"/>
              </a:rPr>
              <a:t>Use</a:t>
            </a:r>
            <a:r>
              <a:rPr lang="en-US" sz="1600" dirty="0" smtClean="0">
                <a:latin typeface="Source Sans Pro"/>
              </a:rPr>
              <a:t> a LEFT JOIN between the Products and </a:t>
            </a:r>
            <a:r>
              <a:rPr lang="en-US" sz="1600" dirty="0" err="1" smtClean="0">
                <a:latin typeface="Source Sans Pro"/>
              </a:rPr>
              <a:t>OrderItems</a:t>
            </a:r>
            <a:r>
              <a:rPr lang="en-US" sz="1600" dirty="0" smtClean="0">
                <a:latin typeface="Source Sans Pro"/>
              </a:rPr>
              <a:t> tables to detect products with no matching order records.</a:t>
            </a:r>
            <a:endParaRPr lang="en-US" sz="1600" dirty="0">
              <a:latin typeface="Source Sans Pro"/>
            </a:endParaRPr>
          </a:p>
        </p:txBody>
      </p:sp>
      <p:sp>
        <p:nvSpPr>
          <p:cNvPr id="9" name="Text 4"/>
          <p:cNvSpPr/>
          <p:nvPr/>
        </p:nvSpPr>
        <p:spPr>
          <a:xfrm>
            <a:off x="837724" y="6129576"/>
            <a:ext cx="12954952" cy="335042"/>
          </a:xfrm>
          <a:prstGeom prst="rect">
            <a:avLst/>
          </a:prstGeom>
          <a:noFill/>
          <a:ln/>
        </p:spPr>
        <p:txBody>
          <a:bodyPr wrap="none" lIns="0" tIns="0" rIns="0" bIns="0" rtlCol="0" anchor="t"/>
          <a:lstStyle/>
          <a:p>
            <a:pPr marL="342900" indent="-342900">
              <a:lnSpc>
                <a:spcPts val="2600"/>
              </a:lnSpc>
              <a:buSzPct val="100000"/>
              <a:buChar char="•"/>
            </a:pPr>
            <a:r>
              <a:rPr lang="en-US" sz="1600" b="1" dirty="0" smtClean="0">
                <a:latin typeface="Source Sans Pro"/>
              </a:rPr>
              <a:t>Ensure</a:t>
            </a:r>
            <a:r>
              <a:rPr lang="en-US" sz="1600" dirty="0" smtClean="0">
                <a:latin typeface="Source Sans Pro"/>
              </a:rPr>
              <a:t> that the output includes product name and ID for action.</a:t>
            </a:r>
            <a:endParaRPr lang="en-US" sz="1600" dirty="0">
              <a:latin typeface="Source Sans Pro"/>
              <a:ea typeface="Source Sans Pro"/>
            </a:endParaRPr>
          </a:p>
        </p:txBody>
      </p:sp>
      <p:sp>
        <p:nvSpPr>
          <p:cNvPr id="10" name="Text 5"/>
          <p:cNvSpPr/>
          <p:nvPr/>
        </p:nvSpPr>
        <p:spPr>
          <a:xfrm>
            <a:off x="837724" y="6700242"/>
            <a:ext cx="12954952" cy="670084"/>
          </a:xfrm>
          <a:prstGeom prst="rect">
            <a:avLst/>
          </a:prstGeom>
          <a:noFill/>
          <a:ln/>
        </p:spPr>
        <p:txBody>
          <a:bodyPr wrap="square" lIns="0" tIns="0" rIns="0" bIns="0" rtlCol="0" anchor="t"/>
          <a:lstStyle/>
          <a:p>
            <a:pPr>
              <a:lnSpc>
                <a:spcPts val="2600"/>
              </a:lnSpc>
            </a:pPr>
            <a:r>
              <a:rPr lang="en-US" sz="1600" dirty="0" smtClean="0">
                <a:latin typeface="Source Sans Pro"/>
              </a:rPr>
              <a:t>This insight will help in refining the product catalog, running targeted promotions, or retiring irrelevant SKUs.</a:t>
            </a:r>
            <a:endParaRPr lang="en-US" sz="1600" dirty="0">
              <a:latin typeface="Source Sans Pro"/>
              <a:ea typeface="Source Sans Pro"/>
            </a:endParaRPr>
          </a:p>
        </p:txBody>
      </p:sp>
      <p:sp>
        <p:nvSpPr>
          <p:cNvPr id="2" name="Rectangle 1"/>
          <p:cNvSpPr/>
          <p:nvPr/>
        </p:nvSpPr>
        <p:spPr>
          <a:xfrm>
            <a:off x="12731262" y="7747279"/>
            <a:ext cx="1828800" cy="4019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443127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9144000" y="0"/>
            <a:ext cx="5486400" cy="8229600"/>
          </a:xfrm>
          <a:prstGeom prst="rect">
            <a:avLst/>
          </a:prstGeom>
        </p:spPr>
      </p:pic>
      <p:sp>
        <p:nvSpPr>
          <p:cNvPr id="3" name="Shape 2"/>
          <p:cNvSpPr/>
          <p:nvPr/>
        </p:nvSpPr>
        <p:spPr>
          <a:xfrm>
            <a:off x="827365" y="1848962"/>
            <a:ext cx="7489269" cy="2584754"/>
          </a:xfrm>
          <a:prstGeom prst="roundRect">
            <a:avLst>
              <a:gd name="adj" fmla="val 944"/>
            </a:avLst>
          </a:prstGeom>
          <a:solidFill>
            <a:srgbClr val="F0D4F7"/>
          </a:solidFill>
          <a:ln/>
        </p:spPr>
      </p:sp>
      <p:sp>
        <p:nvSpPr>
          <p:cNvPr id="4" name="TextBox 3"/>
          <p:cNvSpPr txBox="1"/>
          <p:nvPr/>
        </p:nvSpPr>
        <p:spPr>
          <a:xfrm>
            <a:off x="827365" y="5617028"/>
            <a:ext cx="7563009" cy="1200329"/>
          </a:xfrm>
          <a:prstGeom prst="rect">
            <a:avLst/>
          </a:prstGeom>
          <a:noFill/>
        </p:spPr>
        <p:txBody>
          <a:bodyPr wrap="square" rtlCol="0">
            <a:spAutoFit/>
          </a:bodyPr>
          <a:lstStyle/>
          <a:p>
            <a:r>
              <a:rPr lang="en-US" b="1" dirty="0" smtClean="0"/>
              <a:t>A total of 3 products have never been sold</a:t>
            </a:r>
            <a:r>
              <a:rPr lang="en-US" dirty="0" smtClean="0"/>
              <a:t>, including items like </a:t>
            </a:r>
            <a:r>
              <a:rPr lang="en-US" i="1" dirty="0" smtClean="0"/>
              <a:t>Sandalwood Incense</a:t>
            </a:r>
            <a:r>
              <a:rPr lang="en-US" dirty="0" smtClean="0"/>
              <a:t>, </a:t>
            </a:r>
            <a:r>
              <a:rPr lang="en-US" i="1" dirty="0" smtClean="0"/>
              <a:t>Copper </a:t>
            </a:r>
            <a:r>
              <a:rPr lang="en-US" i="1" dirty="0" err="1" smtClean="0"/>
              <a:t>Kalash</a:t>
            </a:r>
            <a:r>
              <a:rPr lang="en-US" dirty="0" smtClean="0"/>
              <a:t>, and </a:t>
            </a:r>
            <a:r>
              <a:rPr lang="en-US" i="1" dirty="0" smtClean="0"/>
              <a:t>Devotional Wristband</a:t>
            </a:r>
            <a:r>
              <a:rPr lang="en-US" dirty="0" smtClean="0"/>
              <a:t>.</a:t>
            </a:r>
            <a:br>
              <a:rPr lang="en-US" dirty="0" smtClean="0"/>
            </a:br>
            <a:r>
              <a:rPr lang="en-US" dirty="0" smtClean="0"/>
              <a:t>These items may need better promotion, bundling, or removal due to lack of interest.</a:t>
            </a:r>
            <a:endParaRPr lang="en-IN" dirty="0"/>
          </a:p>
        </p:txBody>
      </p:sp>
      <p:pic>
        <p:nvPicPr>
          <p:cNvPr id="5" name="Image 0" descr="preencoded.png"/>
          <p:cNvPicPr>
            <a:picLocks noChangeAspect="1"/>
          </p:cNvPicPr>
          <p:nvPr/>
        </p:nvPicPr>
        <p:blipFill>
          <a:blip r:embed="rId2"/>
          <a:stretch>
            <a:fillRect/>
          </a:stretch>
        </p:blipFill>
        <p:spPr>
          <a:xfrm>
            <a:off x="9296400" y="152400"/>
            <a:ext cx="5486400" cy="8229600"/>
          </a:xfrm>
          <a:prstGeom prst="rect">
            <a:avLst/>
          </a:prstGeom>
        </p:spPr>
      </p:pic>
      <p:sp>
        <p:nvSpPr>
          <p:cNvPr id="6" name="Shape 2"/>
          <p:cNvSpPr/>
          <p:nvPr/>
        </p:nvSpPr>
        <p:spPr>
          <a:xfrm>
            <a:off x="827364" y="1860750"/>
            <a:ext cx="7489269" cy="2584754"/>
          </a:xfrm>
          <a:prstGeom prst="roundRect">
            <a:avLst>
              <a:gd name="adj" fmla="val 944"/>
            </a:avLst>
          </a:prstGeom>
          <a:solidFill>
            <a:srgbClr val="F0D4F7"/>
          </a:solidFill>
          <a:ln/>
        </p:spPr>
      </p:sp>
      <p:sp>
        <p:nvSpPr>
          <p:cNvPr id="7" name="TextBox 6"/>
          <p:cNvSpPr txBox="1"/>
          <p:nvPr/>
        </p:nvSpPr>
        <p:spPr>
          <a:xfrm>
            <a:off x="827365" y="1860750"/>
            <a:ext cx="7489268" cy="2031325"/>
          </a:xfrm>
          <a:prstGeom prst="rect">
            <a:avLst/>
          </a:prstGeom>
          <a:noFill/>
        </p:spPr>
        <p:txBody>
          <a:bodyPr wrap="square" rtlCol="0">
            <a:spAutoFit/>
          </a:bodyPr>
          <a:lstStyle/>
          <a:p>
            <a:r>
              <a:rPr lang="en-US" dirty="0" smtClean="0">
                <a:latin typeface="Consolas" pitchFamily="49" charset="0"/>
              </a:rPr>
              <a:t>SELECT </a:t>
            </a:r>
          </a:p>
          <a:p>
            <a:r>
              <a:rPr lang="en-US" dirty="0" smtClean="0">
                <a:latin typeface="Consolas" pitchFamily="49" charset="0"/>
              </a:rPr>
              <a:t>    </a:t>
            </a:r>
            <a:r>
              <a:rPr lang="en-US" dirty="0" err="1" smtClean="0">
                <a:latin typeface="Consolas" pitchFamily="49" charset="0"/>
              </a:rPr>
              <a:t>p.product_id</a:t>
            </a:r>
            <a:r>
              <a:rPr lang="en-US" dirty="0" smtClean="0">
                <a:latin typeface="Consolas" pitchFamily="49" charset="0"/>
              </a:rPr>
              <a:t>, </a:t>
            </a:r>
          </a:p>
          <a:p>
            <a:r>
              <a:rPr lang="en-US" dirty="0" smtClean="0">
                <a:latin typeface="Consolas" pitchFamily="49" charset="0"/>
              </a:rPr>
              <a:t>    p.name</a:t>
            </a:r>
          </a:p>
          <a:p>
            <a:r>
              <a:rPr lang="en-US" dirty="0" smtClean="0">
                <a:latin typeface="Consolas" pitchFamily="49" charset="0"/>
              </a:rPr>
              <a:t>FROM Products p</a:t>
            </a:r>
          </a:p>
          <a:p>
            <a:r>
              <a:rPr lang="en-US" dirty="0" smtClean="0">
                <a:latin typeface="Consolas" pitchFamily="49" charset="0"/>
              </a:rPr>
              <a:t>LEFT JOIN </a:t>
            </a:r>
            <a:r>
              <a:rPr lang="en-US" dirty="0" err="1" smtClean="0">
                <a:latin typeface="Consolas" pitchFamily="49" charset="0"/>
              </a:rPr>
              <a:t>OrderItems</a:t>
            </a:r>
            <a:r>
              <a:rPr lang="en-US" dirty="0" smtClean="0">
                <a:latin typeface="Consolas" pitchFamily="49" charset="0"/>
              </a:rPr>
              <a:t> </a:t>
            </a:r>
            <a:r>
              <a:rPr lang="en-US" dirty="0" err="1" smtClean="0">
                <a:latin typeface="Consolas" pitchFamily="49" charset="0"/>
              </a:rPr>
              <a:t>oi</a:t>
            </a:r>
            <a:r>
              <a:rPr lang="en-US" dirty="0" smtClean="0">
                <a:latin typeface="Consolas" pitchFamily="49" charset="0"/>
              </a:rPr>
              <a:t> ON </a:t>
            </a:r>
            <a:r>
              <a:rPr lang="en-US" dirty="0" err="1" smtClean="0">
                <a:latin typeface="Consolas" pitchFamily="49" charset="0"/>
              </a:rPr>
              <a:t>p.product_id</a:t>
            </a:r>
            <a:r>
              <a:rPr lang="en-US" dirty="0" smtClean="0">
                <a:latin typeface="Consolas" pitchFamily="49" charset="0"/>
              </a:rPr>
              <a:t> = </a:t>
            </a:r>
            <a:r>
              <a:rPr lang="en-US" dirty="0" err="1" smtClean="0">
                <a:latin typeface="Consolas" pitchFamily="49" charset="0"/>
              </a:rPr>
              <a:t>oi.product_id</a:t>
            </a:r>
            <a:endParaRPr lang="en-US" dirty="0" smtClean="0">
              <a:latin typeface="Consolas" pitchFamily="49" charset="0"/>
            </a:endParaRPr>
          </a:p>
          <a:p>
            <a:r>
              <a:rPr lang="en-US" dirty="0" smtClean="0">
                <a:latin typeface="Consolas" pitchFamily="49" charset="0"/>
              </a:rPr>
              <a:t>WHERE </a:t>
            </a:r>
            <a:r>
              <a:rPr lang="en-US" dirty="0" err="1" smtClean="0">
                <a:latin typeface="Consolas" pitchFamily="49" charset="0"/>
              </a:rPr>
              <a:t>oi.order_item_id</a:t>
            </a:r>
            <a:r>
              <a:rPr lang="en-US" dirty="0" smtClean="0">
                <a:latin typeface="Consolas" pitchFamily="49" charset="0"/>
              </a:rPr>
              <a:t> IS NULL;</a:t>
            </a:r>
          </a:p>
          <a:p>
            <a:endParaRPr lang="en-IN" dirty="0">
              <a:latin typeface="Consolas" pitchFamily="49" charset="0"/>
            </a:endParaRPr>
          </a:p>
        </p:txBody>
      </p:sp>
    </p:spTree>
    <p:extLst>
      <p:ext uri="{BB962C8B-B14F-4D97-AF65-F5344CB8AC3E}">
        <p14:creationId xmlns:p14="http://schemas.microsoft.com/office/powerpoint/2010/main" val="36883299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180114" y="3206763"/>
            <a:ext cx="7757327" cy="1107996"/>
          </a:xfrm>
          <a:prstGeom prst="rect">
            <a:avLst/>
          </a:prstGeom>
          <a:noFill/>
        </p:spPr>
        <p:txBody>
          <a:bodyPr wrap="square" rtlCol="0">
            <a:spAutoFit/>
          </a:bodyPr>
          <a:lstStyle/>
          <a:p>
            <a:r>
              <a:rPr lang="en-IN" sz="6600" dirty="0" smtClean="0">
                <a:latin typeface="Arial" pitchFamily="34" charset="0"/>
                <a:cs typeface="Arial" pitchFamily="34" charset="0"/>
              </a:rPr>
              <a:t>THANK YOU</a:t>
            </a:r>
            <a:endParaRPr lang="en-IN" sz="6600" dirty="0">
              <a:latin typeface="Arial" pitchFamily="34" charset="0"/>
              <a:cs typeface="Arial" pitchFamily="34" charset="0"/>
            </a:endParaRPr>
          </a:p>
        </p:txBody>
      </p:sp>
      <p:sp>
        <p:nvSpPr>
          <p:cNvPr id="3" name="Rectangle 2"/>
          <p:cNvSpPr/>
          <p:nvPr/>
        </p:nvSpPr>
        <p:spPr>
          <a:xfrm>
            <a:off x="12691068" y="7506119"/>
            <a:ext cx="1848897" cy="7234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49225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137047"/>
            <a:ext cx="7505105"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ISKCON Divine Cart: An Overview</a:t>
            </a:r>
            <a:endParaRPr lang="en-US" sz="3850" dirty="0"/>
          </a:p>
        </p:txBody>
      </p:sp>
      <p:pic>
        <p:nvPicPr>
          <p:cNvPr id="3" name="Image 0" descr="preencoded.png"/>
          <p:cNvPicPr>
            <a:picLocks noChangeAspect="1"/>
          </p:cNvPicPr>
          <p:nvPr/>
        </p:nvPicPr>
        <p:blipFill>
          <a:blip r:embed="rId3"/>
          <a:stretch>
            <a:fillRect/>
          </a:stretch>
        </p:blipFill>
        <p:spPr>
          <a:xfrm>
            <a:off x="837724" y="2302669"/>
            <a:ext cx="6221968" cy="3499842"/>
          </a:xfrm>
          <a:prstGeom prst="rect">
            <a:avLst/>
          </a:prstGeom>
        </p:spPr>
      </p:pic>
      <p:sp>
        <p:nvSpPr>
          <p:cNvPr id="4" name="Text 1"/>
          <p:cNvSpPr/>
          <p:nvPr/>
        </p:nvSpPr>
        <p:spPr>
          <a:xfrm>
            <a:off x="7578328" y="2255520"/>
            <a:ext cx="6221968" cy="1675209"/>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ISKCON Divine Cart is a unique e-commerce platform dedicated to offering a wide range of devotional products that support spiritual practices and lifestyle. The platform aims to serve devotees and spiritual seekers worldwide by providing authentic items directly sourced or approved by ISKCON temples.</a:t>
            </a:r>
            <a:endParaRPr lang="en-US" sz="1600" dirty="0"/>
          </a:p>
        </p:txBody>
      </p:sp>
      <p:sp>
        <p:nvSpPr>
          <p:cNvPr id="5" name="Text 2"/>
          <p:cNvSpPr/>
          <p:nvPr/>
        </p:nvSpPr>
        <p:spPr>
          <a:xfrm>
            <a:off x="7578328" y="4119205"/>
            <a:ext cx="6221968" cy="670084"/>
          </a:xfrm>
          <a:prstGeom prst="rect">
            <a:avLst/>
          </a:prstGeom>
          <a:noFill/>
          <a:ln/>
        </p:spPr>
        <p:txBody>
          <a:bodyPr wrap="square" lIns="0" tIns="0" rIns="0" bIns="0" rtlCol="0" anchor="t"/>
          <a:lstStyle/>
          <a:p>
            <a:pPr marL="342900" indent="-342900" algn="l">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Accessories:</a:t>
            </a:r>
            <a:r>
              <a:rPr lang="en-US" sz="1600" dirty="0">
                <a:solidFill>
                  <a:srgbClr val="272525"/>
                </a:solidFill>
                <a:latin typeface="Source Sans Pro" pitchFamily="34" charset="0"/>
                <a:ea typeface="Source Sans Pro" pitchFamily="34" charset="-122"/>
                <a:cs typeface="Source Sans Pro" pitchFamily="34" charset="-120"/>
              </a:rPr>
              <a:t> Such as Tulsi malas for chanting and Ghee lamps for traditional aarti ceremonies.</a:t>
            </a:r>
            <a:endParaRPr lang="en-US" sz="1600" dirty="0"/>
          </a:p>
        </p:txBody>
      </p:sp>
      <p:sp>
        <p:nvSpPr>
          <p:cNvPr id="6" name="Text 3"/>
          <p:cNvSpPr/>
          <p:nvPr/>
        </p:nvSpPr>
        <p:spPr>
          <a:xfrm>
            <a:off x="7578328" y="4862512"/>
            <a:ext cx="6221968" cy="670084"/>
          </a:xfrm>
          <a:prstGeom prst="rect">
            <a:avLst/>
          </a:prstGeom>
          <a:noFill/>
          <a:ln/>
        </p:spPr>
        <p:txBody>
          <a:bodyPr wrap="square" lIns="0" tIns="0" rIns="0" bIns="0" rtlCol="0" anchor="t"/>
          <a:lstStyle/>
          <a:p>
            <a:pPr marL="342900" indent="-342900" algn="l">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Books:</a:t>
            </a:r>
            <a:r>
              <a:rPr lang="en-US" sz="1600" dirty="0">
                <a:solidFill>
                  <a:srgbClr val="272525"/>
                </a:solidFill>
                <a:latin typeface="Source Sans Pro" pitchFamily="34" charset="0"/>
                <a:ea typeface="Source Sans Pro" pitchFamily="34" charset="-122"/>
                <a:cs typeface="Source Sans Pro" pitchFamily="34" charset="-120"/>
              </a:rPr>
              <a:t> Including essential scriptures like the Srimad Bhagavatam, offering profound spiritual knowledge.</a:t>
            </a:r>
            <a:endParaRPr lang="en-US" sz="1600" dirty="0"/>
          </a:p>
        </p:txBody>
      </p:sp>
      <p:sp>
        <p:nvSpPr>
          <p:cNvPr id="7" name="Text 4"/>
          <p:cNvSpPr/>
          <p:nvPr/>
        </p:nvSpPr>
        <p:spPr>
          <a:xfrm>
            <a:off x="7578328" y="5605820"/>
            <a:ext cx="6221968" cy="670084"/>
          </a:xfrm>
          <a:prstGeom prst="rect">
            <a:avLst/>
          </a:prstGeom>
          <a:noFill/>
          <a:ln/>
        </p:spPr>
        <p:txBody>
          <a:bodyPr wrap="square" lIns="0" tIns="0" rIns="0" bIns="0" rtlCol="0" anchor="t"/>
          <a:lstStyle/>
          <a:p>
            <a:pPr marL="342900" indent="-342900" algn="l">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Ritual Supplies:</a:t>
            </a:r>
            <a:r>
              <a:rPr lang="en-US" sz="1600" dirty="0">
                <a:solidFill>
                  <a:srgbClr val="272525"/>
                </a:solidFill>
                <a:latin typeface="Source Sans Pro" pitchFamily="34" charset="0"/>
                <a:ea typeface="Source Sans Pro" pitchFamily="34" charset="-122"/>
                <a:cs typeface="Source Sans Pro" pitchFamily="34" charset="-120"/>
              </a:rPr>
              <a:t> Items like Tilak for sacred markings and various types of incense for offerings.</a:t>
            </a:r>
            <a:endParaRPr lang="en-US" sz="1600" dirty="0"/>
          </a:p>
        </p:txBody>
      </p:sp>
      <p:sp>
        <p:nvSpPr>
          <p:cNvPr id="8" name="Text 5"/>
          <p:cNvSpPr/>
          <p:nvPr/>
        </p:nvSpPr>
        <p:spPr>
          <a:xfrm>
            <a:off x="7578328" y="6349127"/>
            <a:ext cx="6221968" cy="670084"/>
          </a:xfrm>
          <a:prstGeom prst="rect">
            <a:avLst/>
          </a:prstGeom>
          <a:noFill/>
          <a:ln/>
        </p:spPr>
        <p:txBody>
          <a:bodyPr wrap="square" lIns="0" tIns="0" rIns="0" bIns="0" rtlCol="0" anchor="t"/>
          <a:lstStyle/>
          <a:p>
            <a:pPr marL="342900" indent="-342900" algn="l">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Mahaprasadam:</a:t>
            </a:r>
            <a:r>
              <a:rPr lang="en-US" sz="1600" dirty="0">
                <a:solidFill>
                  <a:srgbClr val="272525"/>
                </a:solidFill>
                <a:latin typeface="Source Sans Pro" pitchFamily="34" charset="0"/>
                <a:ea typeface="Source Sans Pro" pitchFamily="34" charset="-122"/>
                <a:cs typeface="Source Sans Pro" pitchFamily="34" charset="-120"/>
              </a:rPr>
              <a:t> Sanctified food items, including traditional laddoos and special rice preparations, blessed in temple rituals.</a:t>
            </a:r>
            <a:endParaRPr lang="en-US" sz="1600" dirty="0"/>
          </a:p>
        </p:txBody>
      </p:sp>
      <p:sp>
        <p:nvSpPr>
          <p:cNvPr id="10" name="Rectangle 9"/>
          <p:cNvSpPr/>
          <p:nvPr/>
        </p:nvSpPr>
        <p:spPr>
          <a:xfrm>
            <a:off x="12590585" y="7465925"/>
            <a:ext cx="1899138" cy="653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627936"/>
            <a:ext cx="10106620" cy="554355"/>
          </a:xfrm>
          <a:prstGeom prst="rect">
            <a:avLst/>
          </a:prstGeom>
          <a:noFill/>
          <a:ln/>
        </p:spPr>
        <p:txBody>
          <a:bodyPr wrap="none" lIns="0" tIns="0" rIns="0" bIns="0" rtlCol="0" anchor="t"/>
          <a:lstStyle/>
          <a:p>
            <a:pPr marL="0" indent="0" algn="l">
              <a:lnSpc>
                <a:spcPts val="4350"/>
              </a:lnSpc>
              <a:buNone/>
            </a:pPr>
            <a:r>
              <a:rPr lang="en-US" sz="3450" dirty="0">
                <a:solidFill>
                  <a:srgbClr val="000000"/>
                </a:solidFill>
                <a:latin typeface="Source Serif Pro Semi Bold" pitchFamily="34" charset="0"/>
                <a:ea typeface="Source Serif Pro Semi Bold" pitchFamily="34" charset="-122"/>
                <a:cs typeface="Source Serif Pro Semi Bold" pitchFamily="34" charset="-120"/>
              </a:rPr>
              <a:t>Key Platform Features Enhancing User Experience</a:t>
            </a:r>
            <a:endParaRPr lang="en-US" sz="3450" dirty="0"/>
          </a:p>
        </p:txBody>
      </p:sp>
      <p:pic>
        <p:nvPicPr>
          <p:cNvPr id="3" name="Image 0" descr="preencoded.png"/>
          <p:cNvPicPr>
            <a:picLocks noChangeAspect="1"/>
          </p:cNvPicPr>
          <p:nvPr/>
        </p:nvPicPr>
        <p:blipFill>
          <a:blip r:embed="rId3"/>
          <a:stretch>
            <a:fillRect/>
          </a:stretch>
        </p:blipFill>
        <p:spPr>
          <a:xfrm>
            <a:off x="837724" y="1559243"/>
            <a:ext cx="471249" cy="471249"/>
          </a:xfrm>
          <a:prstGeom prst="rect">
            <a:avLst/>
          </a:prstGeom>
        </p:spPr>
      </p:pic>
      <p:sp>
        <p:nvSpPr>
          <p:cNvPr id="4" name="Text 1"/>
          <p:cNvSpPr/>
          <p:nvPr/>
        </p:nvSpPr>
        <p:spPr>
          <a:xfrm>
            <a:off x="837724" y="2266117"/>
            <a:ext cx="2217777" cy="277178"/>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Pro Semi Bold" pitchFamily="34" charset="0"/>
                <a:ea typeface="Source Serif Pro Semi Bold" pitchFamily="34" charset="-122"/>
                <a:cs typeface="Source Serif Pro Semi Bold" pitchFamily="34" charset="-120"/>
              </a:rPr>
              <a:t>User Accounts</a:t>
            </a:r>
            <a:endParaRPr lang="en-US" sz="1700" dirty="0"/>
          </a:p>
        </p:txBody>
      </p:sp>
      <p:sp>
        <p:nvSpPr>
          <p:cNvPr id="5" name="Text 2"/>
          <p:cNvSpPr/>
          <p:nvPr/>
        </p:nvSpPr>
        <p:spPr>
          <a:xfrm>
            <a:off x="837724" y="2656284"/>
            <a:ext cx="4161234" cy="602933"/>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Seamless login and registration for personalized shopping experiences.</a:t>
            </a:r>
            <a:endParaRPr lang="en-US" sz="1450" dirty="0"/>
          </a:p>
        </p:txBody>
      </p:sp>
      <p:pic>
        <p:nvPicPr>
          <p:cNvPr id="6" name="Image 1" descr="preencoded.png"/>
          <p:cNvPicPr>
            <a:picLocks noChangeAspect="1"/>
          </p:cNvPicPr>
          <p:nvPr/>
        </p:nvPicPr>
        <p:blipFill>
          <a:blip r:embed="rId4"/>
          <a:stretch>
            <a:fillRect/>
          </a:stretch>
        </p:blipFill>
        <p:spPr>
          <a:xfrm>
            <a:off x="5234583" y="1559243"/>
            <a:ext cx="471249" cy="471249"/>
          </a:xfrm>
          <a:prstGeom prst="rect">
            <a:avLst/>
          </a:prstGeom>
        </p:spPr>
      </p:pic>
      <p:sp>
        <p:nvSpPr>
          <p:cNvPr id="7" name="Text 3"/>
          <p:cNvSpPr/>
          <p:nvPr/>
        </p:nvSpPr>
        <p:spPr>
          <a:xfrm>
            <a:off x="5234583" y="2266117"/>
            <a:ext cx="2217777" cy="277178"/>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Pro Semi Bold" pitchFamily="34" charset="0"/>
                <a:ea typeface="Source Serif Pro Semi Bold" pitchFamily="34" charset="-122"/>
                <a:cs typeface="Source Serif Pro Semi Bold" pitchFamily="34" charset="-120"/>
              </a:rPr>
              <a:t>Cart Management</a:t>
            </a:r>
            <a:endParaRPr lang="en-US" sz="1700" dirty="0"/>
          </a:p>
        </p:txBody>
      </p:sp>
      <p:sp>
        <p:nvSpPr>
          <p:cNvPr id="8" name="Text 4"/>
          <p:cNvSpPr/>
          <p:nvPr/>
        </p:nvSpPr>
        <p:spPr>
          <a:xfrm>
            <a:off x="5234583" y="2656284"/>
            <a:ext cx="4161234" cy="602933"/>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Efficient system for adding, reviewing, and managing items before purchase.</a:t>
            </a:r>
            <a:endParaRPr lang="en-US" sz="1450" dirty="0"/>
          </a:p>
        </p:txBody>
      </p:sp>
      <p:pic>
        <p:nvPicPr>
          <p:cNvPr id="9" name="Image 2" descr="preencoded.png"/>
          <p:cNvPicPr>
            <a:picLocks noChangeAspect="1"/>
          </p:cNvPicPr>
          <p:nvPr/>
        </p:nvPicPr>
        <p:blipFill>
          <a:blip r:embed="rId5"/>
          <a:stretch>
            <a:fillRect/>
          </a:stretch>
        </p:blipFill>
        <p:spPr>
          <a:xfrm>
            <a:off x="9631442" y="1559243"/>
            <a:ext cx="471249" cy="471249"/>
          </a:xfrm>
          <a:prstGeom prst="rect">
            <a:avLst/>
          </a:prstGeom>
        </p:spPr>
      </p:pic>
      <p:sp>
        <p:nvSpPr>
          <p:cNvPr id="10" name="Text 5"/>
          <p:cNvSpPr/>
          <p:nvPr/>
        </p:nvSpPr>
        <p:spPr>
          <a:xfrm>
            <a:off x="9631442" y="2266117"/>
            <a:ext cx="2217777" cy="277178"/>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Pro Semi Bold" pitchFamily="34" charset="0"/>
                <a:ea typeface="Source Serif Pro Semi Bold" pitchFamily="34" charset="-122"/>
                <a:cs typeface="Source Serif Pro Semi Bold" pitchFamily="34" charset="-120"/>
              </a:rPr>
              <a:t>Coupon Application</a:t>
            </a:r>
            <a:endParaRPr lang="en-US" sz="1700" dirty="0"/>
          </a:p>
        </p:txBody>
      </p:sp>
      <p:sp>
        <p:nvSpPr>
          <p:cNvPr id="11" name="Text 6"/>
          <p:cNvSpPr/>
          <p:nvPr/>
        </p:nvSpPr>
        <p:spPr>
          <a:xfrm>
            <a:off x="9631442" y="2656284"/>
            <a:ext cx="4161234" cy="602933"/>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Integrates discount codes, enhancing affordability and promotional strategies.</a:t>
            </a:r>
            <a:endParaRPr lang="en-US" sz="1450" dirty="0"/>
          </a:p>
        </p:txBody>
      </p:sp>
      <p:pic>
        <p:nvPicPr>
          <p:cNvPr id="12" name="Image 3" descr="preencoded.png"/>
          <p:cNvPicPr>
            <a:picLocks noChangeAspect="1"/>
          </p:cNvPicPr>
          <p:nvPr/>
        </p:nvPicPr>
        <p:blipFill>
          <a:blip r:embed="rId6"/>
          <a:stretch>
            <a:fillRect/>
          </a:stretch>
        </p:blipFill>
        <p:spPr>
          <a:xfrm>
            <a:off x="837724" y="3730466"/>
            <a:ext cx="471249" cy="471249"/>
          </a:xfrm>
          <a:prstGeom prst="rect">
            <a:avLst/>
          </a:prstGeom>
        </p:spPr>
      </p:pic>
      <p:sp>
        <p:nvSpPr>
          <p:cNvPr id="13" name="Text 7"/>
          <p:cNvSpPr/>
          <p:nvPr/>
        </p:nvSpPr>
        <p:spPr>
          <a:xfrm>
            <a:off x="837724" y="4437340"/>
            <a:ext cx="2398514" cy="277178"/>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Pro Semi Bold" pitchFamily="34" charset="0"/>
                <a:ea typeface="Source Serif Pro Semi Bold" pitchFamily="34" charset="-122"/>
                <a:cs typeface="Source Serif Pro Semi Bold" pitchFamily="34" charset="-120"/>
              </a:rPr>
              <a:t>User Recommendations</a:t>
            </a:r>
            <a:endParaRPr lang="en-US" sz="1700" dirty="0"/>
          </a:p>
        </p:txBody>
      </p:sp>
      <p:sp>
        <p:nvSpPr>
          <p:cNvPr id="14" name="Text 8"/>
          <p:cNvSpPr/>
          <p:nvPr/>
        </p:nvSpPr>
        <p:spPr>
          <a:xfrm>
            <a:off x="837724" y="4827508"/>
            <a:ext cx="4161234" cy="602933"/>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Personalized product suggestions based on browsing and purchase history.</a:t>
            </a:r>
            <a:endParaRPr lang="en-US" sz="1450" dirty="0"/>
          </a:p>
        </p:txBody>
      </p:sp>
      <p:pic>
        <p:nvPicPr>
          <p:cNvPr id="15" name="Image 4" descr="preencoded.png"/>
          <p:cNvPicPr>
            <a:picLocks noChangeAspect="1"/>
          </p:cNvPicPr>
          <p:nvPr/>
        </p:nvPicPr>
        <p:blipFill>
          <a:blip r:embed="rId7"/>
          <a:stretch>
            <a:fillRect/>
          </a:stretch>
        </p:blipFill>
        <p:spPr>
          <a:xfrm>
            <a:off x="5234583" y="3730466"/>
            <a:ext cx="471249" cy="471249"/>
          </a:xfrm>
          <a:prstGeom prst="rect">
            <a:avLst/>
          </a:prstGeom>
        </p:spPr>
      </p:pic>
      <p:sp>
        <p:nvSpPr>
          <p:cNvPr id="16" name="Text 9"/>
          <p:cNvSpPr/>
          <p:nvPr/>
        </p:nvSpPr>
        <p:spPr>
          <a:xfrm>
            <a:off x="5234583" y="4437340"/>
            <a:ext cx="2217777" cy="277178"/>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Pro Semi Bold" pitchFamily="34" charset="0"/>
                <a:ea typeface="Source Serif Pro Semi Bold" pitchFamily="34" charset="-122"/>
                <a:cs typeface="Source Serif Pro Semi Bold" pitchFamily="34" charset="-120"/>
              </a:rPr>
              <a:t>Daily Specials</a:t>
            </a:r>
            <a:endParaRPr lang="en-US" sz="1700" dirty="0"/>
          </a:p>
        </p:txBody>
      </p:sp>
      <p:sp>
        <p:nvSpPr>
          <p:cNvPr id="17" name="Text 10"/>
          <p:cNvSpPr/>
          <p:nvPr/>
        </p:nvSpPr>
        <p:spPr>
          <a:xfrm>
            <a:off x="5234583" y="4827508"/>
            <a:ext cx="4161234" cy="602933"/>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Highlighting new products or limited-time offers to encourage frequent visits.</a:t>
            </a:r>
            <a:endParaRPr lang="en-US" sz="1450" dirty="0"/>
          </a:p>
        </p:txBody>
      </p:sp>
      <p:pic>
        <p:nvPicPr>
          <p:cNvPr id="18" name="Image 5" descr="preencoded.png"/>
          <p:cNvPicPr>
            <a:picLocks noChangeAspect="1"/>
          </p:cNvPicPr>
          <p:nvPr/>
        </p:nvPicPr>
        <p:blipFill>
          <a:blip r:embed="rId8"/>
          <a:stretch>
            <a:fillRect/>
          </a:stretch>
        </p:blipFill>
        <p:spPr>
          <a:xfrm>
            <a:off x="9631442" y="3730466"/>
            <a:ext cx="471249" cy="471249"/>
          </a:xfrm>
          <a:prstGeom prst="rect">
            <a:avLst/>
          </a:prstGeom>
        </p:spPr>
      </p:pic>
      <p:sp>
        <p:nvSpPr>
          <p:cNvPr id="19" name="Text 11"/>
          <p:cNvSpPr/>
          <p:nvPr/>
        </p:nvSpPr>
        <p:spPr>
          <a:xfrm>
            <a:off x="9631442" y="4437340"/>
            <a:ext cx="2217777" cy="277178"/>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Pro Semi Bold" pitchFamily="34" charset="0"/>
                <a:ea typeface="Source Serif Pro Semi Bold" pitchFamily="34" charset="-122"/>
                <a:cs typeface="Source Serif Pro Semi Bold" pitchFamily="34" charset="-120"/>
              </a:rPr>
              <a:t>Devotional Chatbot</a:t>
            </a:r>
            <a:endParaRPr lang="en-US" sz="1700" dirty="0"/>
          </a:p>
        </p:txBody>
      </p:sp>
      <p:sp>
        <p:nvSpPr>
          <p:cNvPr id="20" name="Text 12"/>
          <p:cNvSpPr/>
          <p:nvPr/>
        </p:nvSpPr>
        <p:spPr>
          <a:xfrm>
            <a:off x="9631442" y="4827508"/>
            <a:ext cx="4161234" cy="602933"/>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AI-powered assistant providing spiritual guidance and customer support.</a:t>
            </a:r>
            <a:endParaRPr lang="en-US" sz="1450" dirty="0"/>
          </a:p>
        </p:txBody>
      </p:sp>
      <p:pic>
        <p:nvPicPr>
          <p:cNvPr id="21" name="Image 6" descr="preencoded.png"/>
          <p:cNvPicPr>
            <a:picLocks noChangeAspect="1"/>
          </p:cNvPicPr>
          <p:nvPr/>
        </p:nvPicPr>
        <p:blipFill>
          <a:blip r:embed="rId9"/>
          <a:stretch>
            <a:fillRect/>
          </a:stretch>
        </p:blipFill>
        <p:spPr>
          <a:xfrm>
            <a:off x="837724" y="5901690"/>
            <a:ext cx="471249" cy="471249"/>
          </a:xfrm>
          <a:prstGeom prst="rect">
            <a:avLst/>
          </a:prstGeom>
        </p:spPr>
      </p:pic>
      <p:sp>
        <p:nvSpPr>
          <p:cNvPr id="22" name="Text 13"/>
          <p:cNvSpPr/>
          <p:nvPr/>
        </p:nvSpPr>
        <p:spPr>
          <a:xfrm>
            <a:off x="837724" y="6608564"/>
            <a:ext cx="2217777" cy="277178"/>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Source Serif Pro Semi Bold" pitchFamily="34" charset="0"/>
                <a:ea typeface="Source Serif Pro Semi Bold" pitchFamily="34" charset="-122"/>
                <a:cs typeface="Source Serif Pro Semi Bold" pitchFamily="34" charset="-120"/>
              </a:rPr>
              <a:t>Background Music</a:t>
            </a:r>
            <a:endParaRPr lang="en-US" sz="1700" dirty="0"/>
          </a:p>
        </p:txBody>
      </p:sp>
      <p:sp>
        <p:nvSpPr>
          <p:cNvPr id="23" name="Text 14"/>
          <p:cNvSpPr/>
          <p:nvPr/>
        </p:nvSpPr>
        <p:spPr>
          <a:xfrm>
            <a:off x="837724" y="6998732"/>
            <a:ext cx="4161234" cy="602933"/>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Source Sans Pro" pitchFamily="34" charset="0"/>
                <a:ea typeface="Source Sans Pro" pitchFamily="34" charset="-122"/>
                <a:cs typeface="Source Sans Pro" pitchFamily="34" charset="-120"/>
              </a:rPr>
              <a:t>Soothing bhajan music for an immersive and devotional shopping atmosphere.</a:t>
            </a:r>
            <a:endParaRPr lang="en-US" sz="1450" dirty="0"/>
          </a:p>
        </p:txBody>
      </p:sp>
      <p:sp>
        <p:nvSpPr>
          <p:cNvPr id="24" name="Rectangle 23"/>
          <p:cNvSpPr/>
          <p:nvPr/>
        </p:nvSpPr>
        <p:spPr>
          <a:xfrm>
            <a:off x="12761407" y="7717134"/>
            <a:ext cx="1738364" cy="5124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295644"/>
            <a:ext cx="7468553" cy="1847731"/>
          </a:xfrm>
          <a:prstGeom prst="rect">
            <a:avLst/>
          </a:prstGeom>
          <a:noFill/>
          <a:ln/>
        </p:spPr>
        <p:txBody>
          <a:bodyPr wrap="square" lIns="0" tIns="0" rIns="0" bIns="0" rtlCol="0" anchor="t"/>
          <a:lstStyle/>
          <a:p>
            <a:pPr marL="0" indent="0" algn="l">
              <a:lnSpc>
                <a:spcPts val="485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Preparing for Your Data Interview: The Case Study Approach</a:t>
            </a:r>
            <a:endParaRPr lang="en-US" sz="3850" dirty="0"/>
          </a:p>
        </p:txBody>
      </p:sp>
      <p:sp>
        <p:nvSpPr>
          <p:cNvPr id="4" name="Text 1"/>
          <p:cNvSpPr/>
          <p:nvPr/>
        </p:nvSpPr>
        <p:spPr>
          <a:xfrm>
            <a:off x="6638211" y="4693087"/>
            <a:ext cx="7154466"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Imagine yourself in a real-world scenario. An interviewer asks you to apply your data analysis skills to optimize business strategies. Let's delve into the ISKCON Divine Cart case study to prepare for such challenges.</a:t>
            </a:r>
            <a:endParaRPr lang="en-US" sz="1600" dirty="0"/>
          </a:p>
        </p:txBody>
      </p:sp>
      <p:sp>
        <p:nvSpPr>
          <p:cNvPr id="5" name="Shape 2"/>
          <p:cNvSpPr/>
          <p:nvPr/>
        </p:nvSpPr>
        <p:spPr>
          <a:xfrm>
            <a:off x="6324124" y="4457462"/>
            <a:ext cx="22860" cy="1476375"/>
          </a:xfrm>
          <a:prstGeom prst="rect">
            <a:avLst/>
          </a:prstGeom>
          <a:solidFill>
            <a:srgbClr val="BE49DF"/>
          </a:solidFill>
          <a:ln/>
        </p:spPr>
      </p:sp>
      <p:sp>
        <p:nvSpPr>
          <p:cNvPr id="6" name="Rectangle 5"/>
          <p:cNvSpPr/>
          <p:nvPr/>
        </p:nvSpPr>
        <p:spPr>
          <a:xfrm>
            <a:off x="12831745" y="7405635"/>
            <a:ext cx="1688123" cy="7435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879515"/>
            <a:ext cx="10292596"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Data Consultant Scenario: ISKCON Divine Cart</a:t>
            </a:r>
            <a:endParaRPr lang="en-US" sz="3850" dirty="0"/>
          </a:p>
        </p:txBody>
      </p:sp>
      <p:sp>
        <p:nvSpPr>
          <p:cNvPr id="3" name="Text 1"/>
          <p:cNvSpPr/>
          <p:nvPr/>
        </p:nvSpPr>
        <p:spPr>
          <a:xfrm>
            <a:off x="837724" y="1914287"/>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As a data consultant for ISKCON Divine Cart, your primary task is to help management optimize product offerings and refine their marketing strategy. You have been granted access to the following critical database tables:</a:t>
            </a:r>
            <a:endParaRPr lang="en-US" sz="1600" dirty="0"/>
          </a:p>
        </p:txBody>
      </p:sp>
      <p:sp>
        <p:nvSpPr>
          <p:cNvPr id="4" name="Shape 2"/>
          <p:cNvSpPr/>
          <p:nvPr/>
        </p:nvSpPr>
        <p:spPr>
          <a:xfrm>
            <a:off x="837724" y="2819995"/>
            <a:ext cx="12954952" cy="3624263"/>
          </a:xfrm>
          <a:prstGeom prst="roundRect">
            <a:avLst>
              <a:gd name="adj" fmla="val 2427"/>
            </a:avLst>
          </a:prstGeom>
          <a:noFill/>
          <a:ln w="7620">
            <a:solidFill>
              <a:srgbClr val="000000">
                <a:alpha val="8000"/>
              </a:srgbClr>
            </a:solidFill>
            <a:prstDash val="solid"/>
          </a:ln>
        </p:spPr>
      </p:sp>
      <p:sp>
        <p:nvSpPr>
          <p:cNvPr id="5" name="Shape 3"/>
          <p:cNvSpPr/>
          <p:nvPr/>
        </p:nvSpPr>
        <p:spPr>
          <a:xfrm>
            <a:off x="845344" y="2827615"/>
            <a:ext cx="12939713" cy="601504"/>
          </a:xfrm>
          <a:prstGeom prst="rect">
            <a:avLst/>
          </a:prstGeom>
          <a:solidFill>
            <a:srgbClr val="FFFFFF">
              <a:alpha val="4000"/>
            </a:srgbClr>
          </a:solidFill>
          <a:ln/>
        </p:spPr>
      </p:sp>
      <p:sp>
        <p:nvSpPr>
          <p:cNvPr id="6" name="Text 4"/>
          <p:cNvSpPr/>
          <p:nvPr/>
        </p:nvSpPr>
        <p:spPr>
          <a:xfrm>
            <a:off x="1054775" y="2960846"/>
            <a:ext cx="2165271" cy="335042"/>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Users</a:t>
            </a:r>
            <a:endParaRPr lang="en-US" sz="1600" dirty="0"/>
          </a:p>
        </p:txBody>
      </p:sp>
      <p:sp>
        <p:nvSpPr>
          <p:cNvPr id="7" name="Text 5"/>
          <p:cNvSpPr/>
          <p:nvPr/>
        </p:nvSpPr>
        <p:spPr>
          <a:xfrm>
            <a:off x="3646527" y="2960846"/>
            <a:ext cx="2161461" cy="335042"/>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Products</a:t>
            </a:r>
            <a:endParaRPr lang="en-US" sz="1600" dirty="0"/>
          </a:p>
        </p:txBody>
      </p:sp>
      <p:sp>
        <p:nvSpPr>
          <p:cNvPr id="8" name="Text 6"/>
          <p:cNvSpPr/>
          <p:nvPr/>
        </p:nvSpPr>
        <p:spPr>
          <a:xfrm>
            <a:off x="6234470" y="2960846"/>
            <a:ext cx="2161461" cy="335042"/>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Orders</a:t>
            </a:r>
            <a:endParaRPr lang="en-US" sz="1600" dirty="0"/>
          </a:p>
        </p:txBody>
      </p:sp>
      <p:sp>
        <p:nvSpPr>
          <p:cNvPr id="9" name="Text 7"/>
          <p:cNvSpPr/>
          <p:nvPr/>
        </p:nvSpPr>
        <p:spPr>
          <a:xfrm>
            <a:off x="8822412" y="2960846"/>
            <a:ext cx="2161461" cy="335042"/>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OrderDetails</a:t>
            </a:r>
            <a:endParaRPr lang="en-US" sz="1600" dirty="0"/>
          </a:p>
        </p:txBody>
      </p:sp>
      <p:sp>
        <p:nvSpPr>
          <p:cNvPr id="10" name="Text 8"/>
          <p:cNvSpPr/>
          <p:nvPr/>
        </p:nvSpPr>
        <p:spPr>
          <a:xfrm>
            <a:off x="11410355" y="2960846"/>
            <a:ext cx="2165271" cy="335042"/>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Source Sans Pro" pitchFamily="34" charset="0"/>
                <a:ea typeface="Source Sans Pro" pitchFamily="34" charset="-122"/>
                <a:cs typeface="Source Sans Pro" pitchFamily="34" charset="-120"/>
              </a:rPr>
              <a:t>Coupons</a:t>
            </a:r>
            <a:endParaRPr lang="en-US" sz="1600" dirty="0"/>
          </a:p>
        </p:txBody>
      </p:sp>
      <p:sp>
        <p:nvSpPr>
          <p:cNvPr id="11" name="Shape 9"/>
          <p:cNvSpPr/>
          <p:nvPr/>
        </p:nvSpPr>
        <p:spPr>
          <a:xfrm>
            <a:off x="845344" y="3429119"/>
            <a:ext cx="12939713" cy="601504"/>
          </a:xfrm>
          <a:prstGeom prst="rect">
            <a:avLst/>
          </a:prstGeom>
          <a:solidFill>
            <a:srgbClr val="000000">
              <a:alpha val="4000"/>
            </a:srgbClr>
          </a:solidFill>
          <a:ln/>
        </p:spPr>
      </p:sp>
      <p:sp>
        <p:nvSpPr>
          <p:cNvPr id="12" name="Text 10"/>
          <p:cNvSpPr/>
          <p:nvPr/>
        </p:nvSpPr>
        <p:spPr>
          <a:xfrm>
            <a:off x="1054775" y="3562350"/>
            <a:ext cx="216527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(user_id)</a:t>
            </a:r>
            <a:endParaRPr lang="en-US" sz="1600" dirty="0"/>
          </a:p>
        </p:txBody>
      </p:sp>
      <p:sp>
        <p:nvSpPr>
          <p:cNvPr id="13" name="Text 11"/>
          <p:cNvSpPr/>
          <p:nvPr/>
        </p:nvSpPr>
        <p:spPr>
          <a:xfrm>
            <a:off x="3646527" y="3562350"/>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(product_id)</a:t>
            </a:r>
            <a:endParaRPr lang="en-US" sz="1600" dirty="0"/>
          </a:p>
        </p:txBody>
      </p:sp>
      <p:sp>
        <p:nvSpPr>
          <p:cNvPr id="14" name="Text 12"/>
          <p:cNvSpPr/>
          <p:nvPr/>
        </p:nvSpPr>
        <p:spPr>
          <a:xfrm>
            <a:off x="6234470" y="3562350"/>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(order_id)</a:t>
            </a:r>
            <a:endParaRPr lang="en-US" sz="1600" dirty="0"/>
          </a:p>
        </p:txBody>
      </p:sp>
      <p:sp>
        <p:nvSpPr>
          <p:cNvPr id="15" name="Text 13"/>
          <p:cNvSpPr/>
          <p:nvPr/>
        </p:nvSpPr>
        <p:spPr>
          <a:xfrm>
            <a:off x="8822412" y="3562350"/>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(order_detail_id)</a:t>
            </a:r>
            <a:endParaRPr lang="en-US" sz="1600" dirty="0"/>
          </a:p>
        </p:txBody>
      </p:sp>
      <p:sp>
        <p:nvSpPr>
          <p:cNvPr id="16" name="Text 14"/>
          <p:cNvSpPr/>
          <p:nvPr/>
        </p:nvSpPr>
        <p:spPr>
          <a:xfrm>
            <a:off x="11410355" y="3562350"/>
            <a:ext cx="216527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(coupon_code)</a:t>
            </a:r>
            <a:endParaRPr lang="en-US" sz="1600" dirty="0"/>
          </a:p>
        </p:txBody>
      </p:sp>
      <p:sp>
        <p:nvSpPr>
          <p:cNvPr id="17" name="Shape 15"/>
          <p:cNvSpPr/>
          <p:nvPr/>
        </p:nvSpPr>
        <p:spPr>
          <a:xfrm>
            <a:off x="845344" y="4030623"/>
            <a:ext cx="12939713" cy="601504"/>
          </a:xfrm>
          <a:prstGeom prst="rect">
            <a:avLst/>
          </a:prstGeom>
          <a:solidFill>
            <a:srgbClr val="FFFFFF">
              <a:alpha val="4000"/>
            </a:srgbClr>
          </a:solidFill>
          <a:ln/>
        </p:spPr>
      </p:sp>
      <p:sp>
        <p:nvSpPr>
          <p:cNvPr id="18" name="Text 16"/>
          <p:cNvSpPr/>
          <p:nvPr/>
        </p:nvSpPr>
        <p:spPr>
          <a:xfrm>
            <a:off x="1054775" y="4163854"/>
            <a:ext cx="216527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(username)</a:t>
            </a:r>
            <a:endParaRPr lang="en-US" sz="1600" dirty="0"/>
          </a:p>
        </p:txBody>
      </p:sp>
      <p:sp>
        <p:nvSpPr>
          <p:cNvPr id="19" name="Text 17"/>
          <p:cNvSpPr/>
          <p:nvPr/>
        </p:nvSpPr>
        <p:spPr>
          <a:xfrm>
            <a:off x="3646527" y="4163854"/>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(name)</a:t>
            </a:r>
            <a:endParaRPr lang="en-US" sz="1600" dirty="0"/>
          </a:p>
        </p:txBody>
      </p:sp>
      <p:sp>
        <p:nvSpPr>
          <p:cNvPr id="20" name="Text 18"/>
          <p:cNvSpPr/>
          <p:nvPr/>
        </p:nvSpPr>
        <p:spPr>
          <a:xfrm>
            <a:off x="6234470" y="4163854"/>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(user_id)</a:t>
            </a:r>
            <a:endParaRPr lang="en-US" sz="1600" dirty="0"/>
          </a:p>
        </p:txBody>
      </p:sp>
      <p:sp>
        <p:nvSpPr>
          <p:cNvPr id="21" name="Text 19"/>
          <p:cNvSpPr/>
          <p:nvPr/>
        </p:nvSpPr>
        <p:spPr>
          <a:xfrm>
            <a:off x="8822412" y="4163854"/>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(order_id)</a:t>
            </a:r>
            <a:endParaRPr lang="en-US" sz="1600" dirty="0"/>
          </a:p>
        </p:txBody>
      </p:sp>
      <p:sp>
        <p:nvSpPr>
          <p:cNvPr id="22" name="Text 20"/>
          <p:cNvSpPr/>
          <p:nvPr/>
        </p:nvSpPr>
        <p:spPr>
          <a:xfrm>
            <a:off x="11410355" y="4163854"/>
            <a:ext cx="216527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(discount_value)</a:t>
            </a:r>
            <a:endParaRPr lang="en-US" sz="1600" dirty="0"/>
          </a:p>
        </p:txBody>
      </p:sp>
      <p:sp>
        <p:nvSpPr>
          <p:cNvPr id="23" name="Shape 21"/>
          <p:cNvSpPr/>
          <p:nvPr/>
        </p:nvSpPr>
        <p:spPr>
          <a:xfrm>
            <a:off x="845344" y="4632127"/>
            <a:ext cx="12939713" cy="601504"/>
          </a:xfrm>
          <a:prstGeom prst="rect">
            <a:avLst/>
          </a:prstGeom>
          <a:solidFill>
            <a:srgbClr val="000000">
              <a:alpha val="4000"/>
            </a:srgbClr>
          </a:solidFill>
          <a:ln/>
        </p:spPr>
      </p:sp>
      <p:sp>
        <p:nvSpPr>
          <p:cNvPr id="24" name="Text 22"/>
          <p:cNvSpPr/>
          <p:nvPr/>
        </p:nvSpPr>
        <p:spPr>
          <a:xfrm>
            <a:off x="1054775" y="4765358"/>
            <a:ext cx="216527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(is_premium)</a:t>
            </a:r>
            <a:endParaRPr lang="en-US" sz="1600" dirty="0"/>
          </a:p>
        </p:txBody>
      </p:sp>
      <p:sp>
        <p:nvSpPr>
          <p:cNvPr id="25" name="Text 23"/>
          <p:cNvSpPr/>
          <p:nvPr/>
        </p:nvSpPr>
        <p:spPr>
          <a:xfrm>
            <a:off x="3646527" y="4765358"/>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(price)</a:t>
            </a:r>
            <a:endParaRPr lang="en-US" sz="1600" dirty="0"/>
          </a:p>
        </p:txBody>
      </p:sp>
      <p:sp>
        <p:nvSpPr>
          <p:cNvPr id="26" name="Text 24"/>
          <p:cNvSpPr/>
          <p:nvPr/>
        </p:nvSpPr>
        <p:spPr>
          <a:xfrm>
            <a:off x="6234470" y="4765358"/>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(total_amount)</a:t>
            </a:r>
            <a:endParaRPr lang="en-US" sz="1600" dirty="0"/>
          </a:p>
        </p:txBody>
      </p:sp>
      <p:sp>
        <p:nvSpPr>
          <p:cNvPr id="27" name="Text 25"/>
          <p:cNvSpPr/>
          <p:nvPr/>
        </p:nvSpPr>
        <p:spPr>
          <a:xfrm>
            <a:off x="8822412" y="4765358"/>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(product_id)</a:t>
            </a:r>
            <a:endParaRPr lang="en-US" sz="1600" dirty="0"/>
          </a:p>
        </p:txBody>
      </p:sp>
      <p:sp>
        <p:nvSpPr>
          <p:cNvPr id="28" name="Text 26"/>
          <p:cNvSpPr/>
          <p:nvPr/>
        </p:nvSpPr>
        <p:spPr>
          <a:xfrm>
            <a:off x="11410355" y="4765358"/>
            <a:ext cx="216527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(is_active)</a:t>
            </a:r>
            <a:endParaRPr lang="en-US" sz="1600" dirty="0"/>
          </a:p>
        </p:txBody>
      </p:sp>
      <p:sp>
        <p:nvSpPr>
          <p:cNvPr id="29" name="Shape 27"/>
          <p:cNvSpPr/>
          <p:nvPr/>
        </p:nvSpPr>
        <p:spPr>
          <a:xfrm>
            <a:off x="845344" y="5233630"/>
            <a:ext cx="12939713" cy="601504"/>
          </a:xfrm>
          <a:prstGeom prst="rect">
            <a:avLst/>
          </a:prstGeom>
          <a:solidFill>
            <a:srgbClr val="FFFFFF">
              <a:alpha val="4000"/>
            </a:srgbClr>
          </a:solidFill>
          <a:ln/>
        </p:spPr>
      </p:sp>
      <p:sp>
        <p:nvSpPr>
          <p:cNvPr id="30" name="Text 28"/>
          <p:cNvSpPr/>
          <p:nvPr/>
        </p:nvSpPr>
        <p:spPr>
          <a:xfrm>
            <a:off x="1054775" y="5366861"/>
            <a:ext cx="216527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(created_at)</a:t>
            </a:r>
            <a:endParaRPr lang="en-US" sz="1600" dirty="0"/>
          </a:p>
        </p:txBody>
      </p:sp>
      <p:sp>
        <p:nvSpPr>
          <p:cNvPr id="31" name="Text 29"/>
          <p:cNvSpPr/>
          <p:nvPr/>
        </p:nvSpPr>
        <p:spPr>
          <a:xfrm>
            <a:off x="3646527" y="5366861"/>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(category)</a:t>
            </a:r>
            <a:endParaRPr lang="en-US" sz="1600" dirty="0"/>
          </a:p>
        </p:txBody>
      </p:sp>
      <p:sp>
        <p:nvSpPr>
          <p:cNvPr id="32" name="Text 30"/>
          <p:cNvSpPr/>
          <p:nvPr/>
        </p:nvSpPr>
        <p:spPr>
          <a:xfrm>
            <a:off x="6234470" y="5366861"/>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(coupon_code)</a:t>
            </a:r>
            <a:endParaRPr lang="en-US" sz="1600" dirty="0"/>
          </a:p>
        </p:txBody>
      </p:sp>
      <p:sp>
        <p:nvSpPr>
          <p:cNvPr id="33" name="Text 31"/>
          <p:cNvSpPr/>
          <p:nvPr/>
        </p:nvSpPr>
        <p:spPr>
          <a:xfrm>
            <a:off x="8822412" y="5366861"/>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(quantity)</a:t>
            </a:r>
            <a:endParaRPr lang="en-US" sz="1600" dirty="0"/>
          </a:p>
        </p:txBody>
      </p:sp>
      <p:sp>
        <p:nvSpPr>
          <p:cNvPr id="34" name="Text 32"/>
          <p:cNvSpPr/>
          <p:nvPr/>
        </p:nvSpPr>
        <p:spPr>
          <a:xfrm>
            <a:off x="11410355" y="5366861"/>
            <a:ext cx="2165271" cy="335042"/>
          </a:xfrm>
          <a:prstGeom prst="rect">
            <a:avLst/>
          </a:prstGeom>
          <a:noFill/>
          <a:ln/>
        </p:spPr>
        <p:txBody>
          <a:bodyPr wrap="none" lIns="0" tIns="0" rIns="0" bIns="0" rtlCol="0" anchor="t"/>
          <a:lstStyle/>
          <a:p>
            <a:pPr marL="0" indent="0" algn="l">
              <a:lnSpc>
                <a:spcPts val="2600"/>
              </a:lnSpc>
              <a:buNone/>
            </a:pPr>
            <a:endParaRPr lang="en-US" sz="1600" dirty="0"/>
          </a:p>
        </p:txBody>
      </p:sp>
      <p:sp>
        <p:nvSpPr>
          <p:cNvPr id="35" name="Shape 33"/>
          <p:cNvSpPr/>
          <p:nvPr/>
        </p:nvSpPr>
        <p:spPr>
          <a:xfrm>
            <a:off x="845344" y="5835134"/>
            <a:ext cx="12939713" cy="601504"/>
          </a:xfrm>
          <a:prstGeom prst="rect">
            <a:avLst/>
          </a:prstGeom>
          <a:solidFill>
            <a:srgbClr val="000000">
              <a:alpha val="4000"/>
            </a:srgbClr>
          </a:solidFill>
          <a:ln/>
        </p:spPr>
      </p:sp>
      <p:sp>
        <p:nvSpPr>
          <p:cNvPr id="36" name="Text 34"/>
          <p:cNvSpPr/>
          <p:nvPr/>
        </p:nvSpPr>
        <p:spPr>
          <a:xfrm>
            <a:off x="1054775" y="5968365"/>
            <a:ext cx="2165271" cy="335042"/>
          </a:xfrm>
          <a:prstGeom prst="rect">
            <a:avLst/>
          </a:prstGeom>
          <a:noFill/>
          <a:ln/>
        </p:spPr>
        <p:txBody>
          <a:bodyPr wrap="none" lIns="0" tIns="0" rIns="0" bIns="0" rtlCol="0" anchor="t"/>
          <a:lstStyle/>
          <a:p>
            <a:pPr marL="0" indent="0" algn="l">
              <a:lnSpc>
                <a:spcPts val="2600"/>
              </a:lnSpc>
              <a:buNone/>
            </a:pPr>
            <a:endParaRPr lang="en-US" sz="1600" dirty="0"/>
          </a:p>
        </p:txBody>
      </p:sp>
      <p:sp>
        <p:nvSpPr>
          <p:cNvPr id="37" name="Text 35"/>
          <p:cNvSpPr/>
          <p:nvPr/>
        </p:nvSpPr>
        <p:spPr>
          <a:xfrm>
            <a:off x="3646527" y="5968365"/>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(rating)</a:t>
            </a:r>
            <a:endParaRPr lang="en-US" sz="1600" dirty="0"/>
          </a:p>
        </p:txBody>
      </p:sp>
      <p:sp>
        <p:nvSpPr>
          <p:cNvPr id="38" name="Text 36"/>
          <p:cNvSpPr/>
          <p:nvPr/>
        </p:nvSpPr>
        <p:spPr>
          <a:xfrm>
            <a:off x="6234470" y="5968365"/>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(created_at)</a:t>
            </a:r>
            <a:endParaRPr lang="en-US" sz="1600" dirty="0"/>
          </a:p>
        </p:txBody>
      </p:sp>
      <p:sp>
        <p:nvSpPr>
          <p:cNvPr id="39" name="Text 37"/>
          <p:cNvSpPr/>
          <p:nvPr/>
        </p:nvSpPr>
        <p:spPr>
          <a:xfrm>
            <a:off x="8822412" y="5968365"/>
            <a:ext cx="2161461"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(price_per_unit)</a:t>
            </a:r>
            <a:endParaRPr lang="en-US" sz="1600" dirty="0"/>
          </a:p>
        </p:txBody>
      </p:sp>
      <p:sp>
        <p:nvSpPr>
          <p:cNvPr id="40" name="Text 38"/>
          <p:cNvSpPr/>
          <p:nvPr/>
        </p:nvSpPr>
        <p:spPr>
          <a:xfrm>
            <a:off x="11410355" y="5968365"/>
            <a:ext cx="2165271" cy="335042"/>
          </a:xfrm>
          <a:prstGeom prst="rect">
            <a:avLst/>
          </a:prstGeom>
          <a:noFill/>
          <a:ln/>
        </p:spPr>
        <p:txBody>
          <a:bodyPr wrap="none" lIns="0" tIns="0" rIns="0" bIns="0" rtlCol="0" anchor="t"/>
          <a:lstStyle/>
          <a:p>
            <a:pPr marL="0" indent="0" algn="l">
              <a:lnSpc>
                <a:spcPts val="2600"/>
              </a:lnSpc>
              <a:buNone/>
            </a:pPr>
            <a:endParaRPr lang="en-US" sz="1600" dirty="0"/>
          </a:p>
        </p:txBody>
      </p:sp>
      <p:sp>
        <p:nvSpPr>
          <p:cNvPr id="41" name="Text 39"/>
          <p:cNvSpPr/>
          <p:nvPr/>
        </p:nvSpPr>
        <p:spPr>
          <a:xfrm>
            <a:off x="837724" y="6679883"/>
            <a:ext cx="12954952" cy="670084"/>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These tables provide a comprehensive view of customer behavior, product performance, and transactional data, essential for informed decision-making.</a:t>
            </a:r>
            <a:endParaRPr lang="en-US" sz="1600" dirty="0"/>
          </a:p>
        </p:txBody>
      </p:sp>
      <p:sp>
        <p:nvSpPr>
          <p:cNvPr id="42" name="Rectangle 41"/>
          <p:cNvSpPr/>
          <p:nvPr/>
        </p:nvSpPr>
        <p:spPr>
          <a:xfrm>
            <a:off x="12791552" y="7349967"/>
            <a:ext cx="1758461" cy="78919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90538" y="337185"/>
            <a:ext cx="2685931" cy="234315"/>
          </a:xfrm>
          <a:prstGeom prst="rect">
            <a:avLst/>
          </a:prstGeom>
          <a:noFill/>
          <a:ln/>
        </p:spPr>
        <p:txBody>
          <a:bodyPr wrap="none" lIns="0" tIns="0" rIns="0" bIns="0" rtlCol="0" anchor="t"/>
          <a:lstStyle/>
          <a:p>
            <a:pPr marL="0" indent="0" algn="l">
              <a:lnSpc>
                <a:spcPts val="1800"/>
              </a:lnSpc>
              <a:buNone/>
            </a:pPr>
            <a:r>
              <a:rPr lang="en-US" sz="1450" dirty="0">
                <a:solidFill>
                  <a:srgbClr val="000000"/>
                </a:solidFill>
                <a:latin typeface="Source Serif Pro Semi Bold" pitchFamily="34" charset="0"/>
                <a:ea typeface="Source Serif Pro Semi Bold" pitchFamily="34" charset="-122"/>
                <a:cs typeface="Source Serif Pro Semi Bold" pitchFamily="34" charset="-120"/>
              </a:rPr>
              <a:t>Key Questions for Data Analysis</a:t>
            </a:r>
            <a:endParaRPr lang="en-US" sz="1450" dirty="0"/>
          </a:p>
        </p:txBody>
      </p:sp>
      <p:pic>
        <p:nvPicPr>
          <p:cNvPr id="3" name="Image 0" descr="preencoded.png"/>
          <p:cNvPicPr>
            <a:picLocks noChangeAspect="1"/>
          </p:cNvPicPr>
          <p:nvPr/>
        </p:nvPicPr>
        <p:blipFill>
          <a:blip r:embed="rId3"/>
          <a:stretch>
            <a:fillRect/>
          </a:stretch>
        </p:blipFill>
        <p:spPr>
          <a:xfrm>
            <a:off x="490538" y="780693"/>
            <a:ext cx="6703933" cy="10055900"/>
          </a:xfrm>
          <a:prstGeom prst="rect">
            <a:avLst/>
          </a:prstGeom>
        </p:spPr>
      </p:pic>
      <p:sp>
        <p:nvSpPr>
          <p:cNvPr id="4" name="Text 1"/>
          <p:cNvSpPr/>
          <p:nvPr/>
        </p:nvSpPr>
        <p:spPr>
          <a:xfrm>
            <a:off x="7879437" y="3415479"/>
            <a:ext cx="6750963" cy="255270"/>
          </a:xfrm>
          <a:prstGeom prst="rect">
            <a:avLst/>
          </a:prstGeom>
          <a:noFill/>
          <a:ln/>
        </p:spPr>
        <p:txBody>
          <a:bodyPr wrap="square" lIns="0" tIns="0" rIns="0" bIns="0" rtlCol="0" anchor="t"/>
          <a:lstStyle/>
          <a:p>
            <a:pPr>
              <a:lnSpc>
                <a:spcPts val="1000"/>
              </a:lnSpc>
            </a:pPr>
            <a:endParaRPr lang="en-US" dirty="0"/>
          </a:p>
        </p:txBody>
      </p:sp>
      <p:sp>
        <p:nvSpPr>
          <p:cNvPr id="6" name="Rectangle 5"/>
          <p:cNvSpPr/>
          <p:nvPr/>
        </p:nvSpPr>
        <p:spPr>
          <a:xfrm>
            <a:off x="12610681" y="7646796"/>
            <a:ext cx="1889090" cy="4823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p:cNvSpPr txBox="1"/>
          <p:nvPr/>
        </p:nvSpPr>
        <p:spPr>
          <a:xfrm>
            <a:off x="7596554" y="1326382"/>
            <a:ext cx="6400800" cy="1754326"/>
          </a:xfrm>
          <a:prstGeom prst="rect">
            <a:avLst/>
          </a:prstGeom>
          <a:noFill/>
        </p:spPr>
        <p:txBody>
          <a:bodyPr wrap="square" rtlCol="0">
            <a:spAutoFit/>
          </a:bodyPr>
          <a:lstStyle/>
          <a:p>
            <a:r>
              <a:rPr lang="en-US" dirty="0"/>
              <a:t>You are provided with a set of relational database tables that represent the backend of </a:t>
            </a:r>
            <a:r>
              <a:rPr lang="en-US" b="1" dirty="0"/>
              <a:t>ISKCON Divine Cart</a:t>
            </a:r>
            <a:r>
              <a:rPr lang="en-US" dirty="0"/>
              <a:t>, a spiritual and devotional e-commerce platform. Your task is to address a series of critical business questions aimed at guiding ISKCON's </a:t>
            </a:r>
            <a:r>
              <a:rPr lang="en-US" b="1" dirty="0"/>
              <a:t>strategic decision-making</a:t>
            </a:r>
            <a:r>
              <a:rPr lang="en-US" dirty="0"/>
              <a:t>, </a:t>
            </a:r>
            <a:r>
              <a:rPr lang="en-US" b="1" dirty="0"/>
              <a:t>inventory planning</a:t>
            </a:r>
            <a:r>
              <a:rPr lang="en-US" dirty="0"/>
              <a:t>, and </a:t>
            </a:r>
            <a:r>
              <a:rPr lang="en-US" b="1" dirty="0"/>
              <a:t>customer experience enhancement</a:t>
            </a:r>
            <a:r>
              <a:rPr lang="en-US" dirty="0"/>
              <a:t>.</a:t>
            </a: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2450902"/>
            <a:ext cx="11258788"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Question 1: Identifying Top 3 Best-Selling Products</a:t>
            </a:r>
            <a:endParaRPr lang="en-US" sz="3850" dirty="0"/>
          </a:p>
        </p:txBody>
      </p:sp>
      <p:sp>
        <p:nvSpPr>
          <p:cNvPr id="3" name="Text 1"/>
          <p:cNvSpPr/>
          <p:nvPr/>
        </p:nvSpPr>
        <p:spPr>
          <a:xfrm>
            <a:off x="837724" y="3485674"/>
            <a:ext cx="12954952"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The management is keen to understand which products are performing best in terms of sales volume. Your task is to:</a:t>
            </a:r>
            <a:endParaRPr lang="en-US" sz="1600" dirty="0"/>
          </a:p>
        </p:txBody>
      </p:sp>
      <p:sp>
        <p:nvSpPr>
          <p:cNvPr id="4" name="Text 2"/>
          <p:cNvSpPr/>
          <p:nvPr/>
        </p:nvSpPr>
        <p:spPr>
          <a:xfrm>
            <a:off x="837724" y="4056340"/>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b="1" dirty="0">
                <a:solidFill>
                  <a:srgbClr val="272525"/>
                </a:solidFill>
                <a:latin typeface="Source Sans Pro" pitchFamily="34" charset="0"/>
                <a:ea typeface="Source Sans Pro" pitchFamily="34" charset="-122"/>
                <a:cs typeface="Source Sans Pro" pitchFamily="34" charset="-120"/>
              </a:rPr>
              <a:t>Identify</a:t>
            </a:r>
            <a:r>
              <a:rPr lang="en-US" sz="1600" dirty="0">
                <a:solidFill>
                  <a:srgbClr val="272525"/>
                </a:solidFill>
                <a:latin typeface="Source Sans Pro" pitchFamily="34" charset="0"/>
                <a:ea typeface="Source Sans Pro" pitchFamily="34" charset="-122"/>
                <a:cs typeface="Source Sans Pro" pitchFamily="34" charset="-120"/>
              </a:rPr>
              <a:t> the top 3 best-selling products.</a:t>
            </a:r>
            <a:endParaRPr lang="en-US" sz="1600" dirty="0"/>
          </a:p>
        </p:txBody>
      </p:sp>
      <p:sp>
        <p:nvSpPr>
          <p:cNvPr id="5" name="Text 3"/>
          <p:cNvSpPr/>
          <p:nvPr/>
        </p:nvSpPr>
        <p:spPr>
          <a:xfrm>
            <a:off x="837724" y="4464606"/>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Base your analysis on the </a:t>
            </a:r>
            <a:r>
              <a:rPr lang="en-US" sz="1600" b="1" dirty="0">
                <a:solidFill>
                  <a:srgbClr val="272525"/>
                </a:solidFill>
                <a:latin typeface="Source Sans Pro" pitchFamily="34" charset="0"/>
                <a:ea typeface="Source Sans Pro" pitchFamily="34" charset="-122"/>
                <a:cs typeface="Source Sans Pro" pitchFamily="34" charset="-120"/>
              </a:rPr>
              <a:t>quantity sold</a:t>
            </a:r>
            <a:r>
              <a:rPr lang="en-US" sz="1600" dirty="0">
                <a:solidFill>
                  <a:srgbClr val="272525"/>
                </a:solidFill>
                <a:latin typeface="Source Sans Pro" pitchFamily="34" charset="0"/>
                <a:ea typeface="Source Sans Pro" pitchFamily="34" charset="-122"/>
                <a:cs typeface="Source Sans Pro" pitchFamily="34" charset="-120"/>
              </a:rPr>
              <a:t>.</a:t>
            </a:r>
            <a:endParaRPr lang="en-US" sz="1600" dirty="0"/>
          </a:p>
        </p:txBody>
      </p:sp>
      <p:sp>
        <p:nvSpPr>
          <p:cNvPr id="6" name="Text 4"/>
          <p:cNvSpPr/>
          <p:nvPr/>
        </p:nvSpPr>
        <p:spPr>
          <a:xfrm>
            <a:off x="837724" y="4872871"/>
            <a:ext cx="12954952"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272525"/>
                </a:solidFill>
                <a:latin typeface="Source Sans Pro" pitchFamily="34" charset="0"/>
                <a:ea typeface="Source Sans Pro" pitchFamily="34" charset="-122"/>
                <a:cs typeface="Source Sans Pro" pitchFamily="34" charset="-120"/>
              </a:rPr>
              <a:t>Utilize the </a:t>
            </a:r>
            <a:r>
              <a:rPr lang="en-US" sz="1600" b="1" dirty="0">
                <a:solidFill>
                  <a:srgbClr val="272525"/>
                </a:solidFill>
                <a:latin typeface="Source Sans Pro" pitchFamily="34" charset="0"/>
                <a:ea typeface="Source Sans Pro" pitchFamily="34" charset="-122"/>
                <a:cs typeface="Source Sans Pro" pitchFamily="34" charset="-120"/>
              </a:rPr>
              <a:t>Products</a:t>
            </a:r>
            <a:r>
              <a:rPr lang="en-US" sz="1600" dirty="0">
                <a:solidFill>
                  <a:srgbClr val="272525"/>
                </a:solidFill>
                <a:latin typeface="Source Sans Pro" pitchFamily="34" charset="0"/>
                <a:ea typeface="Source Sans Pro" pitchFamily="34" charset="-122"/>
                <a:cs typeface="Source Sans Pro" pitchFamily="34" charset="-120"/>
              </a:rPr>
              <a:t> and </a:t>
            </a:r>
            <a:r>
              <a:rPr lang="en-US" sz="1600" b="1" dirty="0">
                <a:solidFill>
                  <a:srgbClr val="272525"/>
                </a:solidFill>
                <a:latin typeface="Source Sans Pro" pitchFamily="34" charset="0"/>
                <a:ea typeface="Source Sans Pro" pitchFamily="34" charset="-122"/>
                <a:cs typeface="Source Sans Pro" pitchFamily="34" charset="-120"/>
              </a:rPr>
              <a:t>OrderDetails</a:t>
            </a:r>
            <a:r>
              <a:rPr lang="en-US" sz="1600" dirty="0">
                <a:solidFill>
                  <a:srgbClr val="272525"/>
                </a:solidFill>
                <a:latin typeface="Source Sans Pro" pitchFamily="34" charset="0"/>
                <a:ea typeface="Source Sans Pro" pitchFamily="34" charset="-122"/>
                <a:cs typeface="Source Sans Pro" pitchFamily="34" charset="-120"/>
              </a:rPr>
              <a:t> tables to derive this information.</a:t>
            </a:r>
            <a:endParaRPr lang="en-US" sz="1600" dirty="0"/>
          </a:p>
        </p:txBody>
      </p:sp>
      <p:sp>
        <p:nvSpPr>
          <p:cNvPr id="7" name="Text 5"/>
          <p:cNvSpPr/>
          <p:nvPr/>
        </p:nvSpPr>
        <p:spPr>
          <a:xfrm>
            <a:off x="837724" y="5443537"/>
            <a:ext cx="12954952" cy="335042"/>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This insight will help in inventory management, marketing focus, and potentially identifying cross-selling opportunities.</a:t>
            </a:r>
            <a:endParaRPr lang="en-US" sz="1600" dirty="0"/>
          </a:p>
        </p:txBody>
      </p:sp>
      <p:sp>
        <p:nvSpPr>
          <p:cNvPr id="8" name="Rectangle 7"/>
          <p:cNvSpPr/>
          <p:nvPr/>
        </p:nvSpPr>
        <p:spPr>
          <a:xfrm>
            <a:off x="12741310" y="7455877"/>
            <a:ext cx="1748413" cy="6732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056680"/>
            <a:ext cx="7468553" cy="1231821"/>
          </a:xfrm>
          <a:prstGeom prst="rect">
            <a:avLst/>
          </a:prstGeom>
          <a:noFill/>
          <a:ln/>
        </p:spPr>
        <p:txBody>
          <a:bodyPr wrap="square" lIns="0" tIns="0" rIns="0" bIns="0" rtlCol="0" anchor="t"/>
          <a:lstStyle/>
          <a:p>
            <a:pPr marL="0" indent="0" algn="l">
              <a:lnSpc>
                <a:spcPts val="4850"/>
              </a:lnSpc>
              <a:buNone/>
            </a:pPr>
            <a:r>
              <a:rPr lang="en-US" sz="3850" dirty="0">
                <a:solidFill>
                  <a:srgbClr val="000000"/>
                </a:solidFill>
                <a:latin typeface="Source Serif Pro Semi Bold" pitchFamily="34" charset="0"/>
                <a:ea typeface="Source Serif Pro Semi Bold" pitchFamily="34" charset="-122"/>
                <a:cs typeface="Source Serif Pro Semi Bold" pitchFamily="34" charset="-120"/>
              </a:rPr>
              <a:t>SQL Query for Top 3 Best-Selling Products</a:t>
            </a:r>
            <a:endParaRPr lang="en-US" sz="3850" dirty="0"/>
          </a:p>
        </p:txBody>
      </p:sp>
      <p:sp>
        <p:nvSpPr>
          <p:cNvPr id="4" name="Shape 1"/>
          <p:cNvSpPr/>
          <p:nvPr/>
        </p:nvSpPr>
        <p:spPr>
          <a:xfrm>
            <a:off x="837724" y="2602587"/>
            <a:ext cx="7468553" cy="3329464"/>
          </a:xfrm>
          <a:prstGeom prst="roundRect">
            <a:avLst>
              <a:gd name="adj" fmla="val 2642"/>
            </a:avLst>
          </a:prstGeom>
          <a:solidFill>
            <a:srgbClr val="F0D4F7"/>
          </a:solidFill>
          <a:ln/>
        </p:spPr>
      </p:sp>
      <p:sp>
        <p:nvSpPr>
          <p:cNvPr id="5" name="Shape 2"/>
          <p:cNvSpPr/>
          <p:nvPr/>
        </p:nvSpPr>
        <p:spPr>
          <a:xfrm>
            <a:off x="827365" y="2602587"/>
            <a:ext cx="7489269" cy="3329464"/>
          </a:xfrm>
          <a:prstGeom prst="roundRect">
            <a:avLst>
              <a:gd name="adj" fmla="val 944"/>
            </a:avLst>
          </a:prstGeom>
          <a:solidFill>
            <a:srgbClr val="F0D4F7"/>
          </a:solidFill>
          <a:ln/>
        </p:spPr>
      </p:sp>
      <p:sp>
        <p:nvSpPr>
          <p:cNvPr id="6" name="Text 3"/>
          <p:cNvSpPr/>
          <p:nvPr/>
        </p:nvSpPr>
        <p:spPr>
          <a:xfrm>
            <a:off x="1036796" y="2759631"/>
            <a:ext cx="7070407" cy="3015377"/>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highlight>
                  <a:srgbClr val="F0D4F7"/>
                </a:highlight>
                <a:latin typeface="Consolas" pitchFamily="34" charset="0"/>
                <a:ea typeface="Consolas" pitchFamily="34" charset="-122"/>
                <a:cs typeface="Consolas" pitchFamily="34" charset="-120"/>
              </a:rPr>
              <a:t>SELECT  p.name,  SUM(od.quantity) AS total_soldFROM OrderDetails odJOIN Products p ON od.product_id = p.product_idGROUP BY p.nameORDER BY total_sold DESCLIMIT 3;</a:t>
            </a:r>
            <a:endParaRPr lang="en-US" sz="1600" dirty="0"/>
          </a:p>
        </p:txBody>
      </p:sp>
      <p:sp>
        <p:nvSpPr>
          <p:cNvPr id="7" name="Text 4"/>
          <p:cNvSpPr/>
          <p:nvPr/>
        </p:nvSpPr>
        <p:spPr>
          <a:xfrm>
            <a:off x="837724" y="6167676"/>
            <a:ext cx="7468553"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Pro" pitchFamily="34" charset="0"/>
                <a:ea typeface="Source Sans Pro" pitchFamily="34" charset="-122"/>
                <a:cs typeface="Source Sans Pro" pitchFamily="34" charset="-120"/>
              </a:rPr>
              <a:t>This SQL query efficiently joins the </a:t>
            </a:r>
            <a:r>
              <a:rPr lang="en-US" sz="1600" b="1" dirty="0">
                <a:solidFill>
                  <a:srgbClr val="272525"/>
                </a:solidFill>
                <a:latin typeface="Source Sans Pro" pitchFamily="34" charset="0"/>
                <a:ea typeface="Source Sans Pro" pitchFamily="34" charset="-122"/>
                <a:cs typeface="Source Sans Pro" pitchFamily="34" charset="-120"/>
              </a:rPr>
              <a:t>OrderDetails</a:t>
            </a:r>
            <a:r>
              <a:rPr lang="en-US" sz="1600" dirty="0">
                <a:solidFill>
                  <a:srgbClr val="272525"/>
                </a:solidFill>
                <a:latin typeface="Source Sans Pro" pitchFamily="34" charset="0"/>
                <a:ea typeface="Source Sans Pro" pitchFamily="34" charset="-122"/>
                <a:cs typeface="Source Sans Pro" pitchFamily="34" charset="-120"/>
              </a:rPr>
              <a:t> and </a:t>
            </a:r>
            <a:r>
              <a:rPr lang="en-US" sz="1600" b="1" dirty="0">
                <a:solidFill>
                  <a:srgbClr val="272525"/>
                </a:solidFill>
                <a:latin typeface="Source Sans Pro" pitchFamily="34" charset="0"/>
                <a:ea typeface="Source Sans Pro" pitchFamily="34" charset="-122"/>
                <a:cs typeface="Source Sans Pro" pitchFamily="34" charset="-120"/>
              </a:rPr>
              <a:t>Products</a:t>
            </a:r>
            <a:r>
              <a:rPr lang="en-US" sz="1600" dirty="0">
                <a:solidFill>
                  <a:srgbClr val="272525"/>
                </a:solidFill>
                <a:latin typeface="Source Sans Pro" pitchFamily="34" charset="0"/>
                <a:ea typeface="Source Sans Pro" pitchFamily="34" charset="-122"/>
                <a:cs typeface="Source Sans Pro" pitchFamily="34" charset="-120"/>
              </a:rPr>
              <a:t> tables. It aggregates the total quantity sold for each product and then orders them in descending order to identify the top performers, limiting the results to the top 3.</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666631"/>
            <a:ext cx="5983724" cy="462082"/>
          </a:xfrm>
          <a:prstGeom prst="rect">
            <a:avLst/>
          </a:prstGeom>
          <a:noFill/>
          <a:ln/>
        </p:spPr>
        <p:txBody>
          <a:bodyPr wrap="none" lIns="0" tIns="0" rIns="0" bIns="0" rtlCol="0" anchor="t"/>
          <a:lstStyle/>
          <a:p>
            <a:pPr marL="0" indent="0" algn="l">
              <a:lnSpc>
                <a:spcPts val="3600"/>
              </a:lnSpc>
              <a:buNone/>
            </a:pPr>
            <a:r>
              <a:rPr lang="en-US" sz="2900" dirty="0">
                <a:solidFill>
                  <a:srgbClr val="000000"/>
                </a:solidFill>
                <a:latin typeface="Source Serif Pro Semi Bold" pitchFamily="34" charset="0"/>
                <a:ea typeface="Source Serif Pro Semi Bold" pitchFamily="34" charset="-122"/>
                <a:cs typeface="Source Serif Pro Semi Bold" pitchFamily="34" charset="-120"/>
              </a:rPr>
              <a:t>Answer: Top 3 Best-Selling Products</a:t>
            </a:r>
            <a:endParaRPr lang="en-US" sz="2900" dirty="0"/>
          </a:p>
        </p:txBody>
      </p:sp>
      <p:pic>
        <p:nvPicPr>
          <p:cNvPr id="3" name="Image 0" descr="preencoded.png"/>
          <p:cNvPicPr>
            <a:picLocks noChangeAspect="1"/>
          </p:cNvPicPr>
          <p:nvPr/>
        </p:nvPicPr>
        <p:blipFill>
          <a:blip r:embed="rId3"/>
          <a:stretch>
            <a:fillRect/>
          </a:stretch>
        </p:blipFill>
        <p:spPr>
          <a:xfrm>
            <a:off x="837724" y="1442799"/>
            <a:ext cx="9716214" cy="5441037"/>
          </a:xfrm>
          <a:prstGeom prst="rect">
            <a:avLst/>
          </a:prstGeom>
        </p:spPr>
      </p:pic>
      <p:sp>
        <p:nvSpPr>
          <p:cNvPr id="4" name="Text 1"/>
          <p:cNvSpPr/>
          <p:nvPr/>
        </p:nvSpPr>
        <p:spPr>
          <a:xfrm>
            <a:off x="837724" y="7060525"/>
            <a:ext cx="12954952" cy="502444"/>
          </a:xfrm>
          <a:prstGeom prst="rect">
            <a:avLst/>
          </a:prstGeom>
          <a:noFill/>
          <a:ln/>
        </p:spPr>
        <p:txBody>
          <a:bodyPr wrap="square" lIns="0" tIns="0" rIns="0" bIns="0" rtlCol="0" anchor="t"/>
          <a:lstStyle/>
          <a:p>
            <a:pPr marL="0" indent="0" algn="l">
              <a:lnSpc>
                <a:spcPts val="1950"/>
              </a:lnSpc>
              <a:buNone/>
            </a:pPr>
            <a:r>
              <a:rPr lang="en-US" sz="1200" dirty="0">
                <a:solidFill>
                  <a:srgbClr val="272525"/>
                </a:solidFill>
                <a:latin typeface="Source Sans Pro" pitchFamily="34" charset="0"/>
                <a:ea typeface="Source Sans Pro" pitchFamily="34" charset="-122"/>
                <a:cs typeface="Source Sans Pro" pitchFamily="34" charset="-120"/>
              </a:rPr>
              <a:t>The top three best-selling products are: </a:t>
            </a:r>
            <a:r>
              <a:rPr lang="en-US" sz="1200" b="1" dirty="0">
                <a:solidFill>
                  <a:srgbClr val="272525"/>
                </a:solidFill>
                <a:latin typeface="Source Sans Pro" pitchFamily="34" charset="0"/>
                <a:ea typeface="Source Sans Pro" pitchFamily="34" charset="-122"/>
                <a:cs typeface="Source Sans Pro" pitchFamily="34" charset="-120"/>
              </a:rPr>
              <a:t>Mahaprasadam Laddoo (240 units)</a:t>
            </a:r>
            <a:r>
              <a:rPr lang="en-US" sz="1200" dirty="0">
                <a:solidFill>
                  <a:srgbClr val="272525"/>
                </a:solidFill>
                <a:latin typeface="Source Sans Pro" pitchFamily="34" charset="0"/>
                <a:ea typeface="Source Sans Pro" pitchFamily="34" charset="-122"/>
                <a:cs typeface="Source Sans Pro" pitchFamily="34" charset="-120"/>
              </a:rPr>
              <a:t>, </a:t>
            </a:r>
            <a:r>
              <a:rPr lang="en-US" sz="1200" b="1" dirty="0">
                <a:solidFill>
                  <a:srgbClr val="272525"/>
                </a:solidFill>
                <a:latin typeface="Source Sans Pro" pitchFamily="34" charset="0"/>
                <a:ea typeface="Source Sans Pro" pitchFamily="34" charset="-122"/>
                <a:cs typeface="Source Sans Pro" pitchFamily="34" charset="-120"/>
              </a:rPr>
              <a:t>Tulsi Mala (180 units)</a:t>
            </a:r>
            <a:r>
              <a:rPr lang="en-US" sz="1200" dirty="0">
                <a:solidFill>
                  <a:srgbClr val="272525"/>
                </a:solidFill>
                <a:latin typeface="Source Sans Pro" pitchFamily="34" charset="0"/>
                <a:ea typeface="Source Sans Pro" pitchFamily="34" charset="-122"/>
                <a:cs typeface="Source Sans Pro" pitchFamily="34" charset="-120"/>
              </a:rPr>
              <a:t>, and </a:t>
            </a:r>
            <a:r>
              <a:rPr lang="en-US" sz="1200" b="1" dirty="0">
                <a:solidFill>
                  <a:srgbClr val="272525"/>
                </a:solidFill>
                <a:latin typeface="Source Sans Pro" pitchFamily="34" charset="0"/>
                <a:ea typeface="Source Sans Pro" pitchFamily="34" charset="-122"/>
                <a:cs typeface="Source Sans Pro" pitchFamily="34" charset="-120"/>
              </a:rPr>
              <a:t>Bhagavat (180 units)</a:t>
            </a:r>
            <a:r>
              <a:rPr lang="en-US" sz="1200" dirty="0">
                <a:solidFill>
                  <a:srgbClr val="272525"/>
                </a:solidFill>
                <a:latin typeface="Source Sans Pro" pitchFamily="34" charset="0"/>
                <a:ea typeface="Source Sans Pro" pitchFamily="34" charset="-122"/>
                <a:cs typeface="Source Sans Pro" pitchFamily="34" charset="-120"/>
              </a:rPr>
              <a:t>. These items indicate a strong customer preference for devotional food and essential spiritual accessories. This data suggests focusing marketing efforts on these popular categories and ensuring consistent stock availability.</a:t>
            </a:r>
            <a:endParaRPr lang="en-US" sz="1200" dirty="0"/>
          </a:p>
        </p:txBody>
      </p:sp>
      <p:sp>
        <p:nvSpPr>
          <p:cNvPr id="5" name="Rectangle 4"/>
          <p:cNvSpPr/>
          <p:nvPr/>
        </p:nvSpPr>
        <p:spPr>
          <a:xfrm>
            <a:off x="12600633" y="7707086"/>
            <a:ext cx="1858945" cy="5225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TotalTime>
  <Words>1174</Words>
  <Application>Microsoft Office PowerPoint</Application>
  <PresentationFormat>Custom</PresentationFormat>
  <Paragraphs>127</Paragraphs>
  <Slides>16</Slides>
  <Notes>10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Prapti Mishra</dc:creator>
  <cp:lastModifiedBy>Prapti Mishra</cp:lastModifiedBy>
  <cp:revision>6</cp:revision>
  <dcterms:created xsi:type="dcterms:W3CDTF">2025-07-02T07:09:05Z</dcterms:created>
  <dcterms:modified xsi:type="dcterms:W3CDTF">2025-07-04T10:03:16Z</dcterms:modified>
</cp:coreProperties>
</file>